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4.xml" ContentType="application/vnd.openxmlformats-officedocument.presentationml.notesSlide+xml"/>
  <Override PartName="/ppt/charts/chart9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notesSlides/notesSlide7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4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charts/chart15.xml" ContentType="application/vnd.openxmlformats-officedocument.drawingml.chart+xml"/>
  <Override PartName="/ppt/drawings/drawing2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16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7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  <p:sldMasterId id="2147483738" r:id="rId2"/>
    <p:sldMasterId id="2147483750" r:id="rId3"/>
  </p:sldMasterIdLst>
  <p:notesMasterIdLst>
    <p:notesMasterId r:id="rId20"/>
  </p:notesMasterIdLst>
  <p:handoutMasterIdLst>
    <p:handoutMasterId r:id="rId21"/>
  </p:handoutMasterIdLst>
  <p:sldIdLst>
    <p:sldId id="274" r:id="rId4"/>
    <p:sldId id="9049" r:id="rId5"/>
    <p:sldId id="291" r:id="rId6"/>
    <p:sldId id="310" r:id="rId7"/>
    <p:sldId id="293" r:id="rId8"/>
    <p:sldId id="9048" r:id="rId9"/>
    <p:sldId id="9050" r:id="rId10"/>
    <p:sldId id="9051" r:id="rId11"/>
    <p:sldId id="311" r:id="rId12"/>
    <p:sldId id="281" r:id="rId13"/>
    <p:sldId id="300" r:id="rId14"/>
    <p:sldId id="313" r:id="rId15"/>
    <p:sldId id="9052" r:id="rId16"/>
    <p:sldId id="9053" r:id="rId17"/>
    <p:sldId id="312" r:id="rId18"/>
    <p:sldId id="470" r:id="rId19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BF5"/>
    <a:srgbClr val="00873C"/>
    <a:srgbClr val="FFCC99"/>
    <a:srgbClr val="000082"/>
    <a:srgbClr val="FF9933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テーマ スタイル 2 - アクセント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11" autoAdjust="0"/>
    <p:restoredTop sz="95494" autoAdjust="0"/>
  </p:normalViewPr>
  <p:slideViewPr>
    <p:cSldViewPr snapToGrid="0">
      <p:cViewPr varScale="1">
        <p:scale>
          <a:sx n="106" d="100"/>
          <a:sy n="106" d="100"/>
        </p:scale>
        <p:origin x="127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216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3.9714834560851481E-2"/>
          <c:y val="7.0507605118631481E-2"/>
          <c:w val="0.9319116426503371"/>
          <c:h val="0.804933418855854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0"/>
              <c:layout>
                <c:manualLayout>
                  <c:x val="-1.5212464830159378E-3"/>
                  <c:y val="9.85008481155692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B11-4D90-A51E-8DB7907ED4D4}"/>
                </c:ext>
              </c:extLst>
            </c:dLbl>
            <c:dLbl>
              <c:idx val="11"/>
              <c:layout>
                <c:manualLayout>
                  <c:x val="0"/>
                  <c:y val="9.85008481155692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B11-4D90-A51E-8DB7907ED4D4}"/>
                </c:ext>
              </c:extLst>
            </c:dLbl>
            <c:dLbl>
              <c:idx val="13"/>
              <c:layout>
                <c:manualLayout>
                  <c:x val="-1.521246483015882E-3"/>
                  <c:y val="4.92504240577850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B11-4D90-A51E-8DB7907ED4D4}"/>
                </c:ext>
              </c:extLst>
            </c:dLbl>
            <c:dLbl>
              <c:idx val="20"/>
              <c:layout>
                <c:manualLayout>
                  <c:x val="0"/>
                  <c:y val="-4.92504240577850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B11-4D90-A51E-8DB7907ED4D4}"/>
                </c:ext>
              </c:extLst>
            </c:dLbl>
            <c:dLbl>
              <c:idx val="26"/>
              <c:layout>
                <c:manualLayout>
                  <c:x val="-1.5079206202090491E-3"/>
                  <c:y val="2.46252120288925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F90-490D-A3D9-B27CC0911A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Sheet1!$B$1:$AB$1</c:f>
              <c:strCache>
                <c:ptCount val="27"/>
                <c:pt idx="0">
                  <c:v>97</c:v>
                </c:pt>
                <c:pt idx="1">
                  <c:v>98</c:v>
                </c:pt>
                <c:pt idx="2">
                  <c:v>99</c:v>
                </c:pt>
                <c:pt idx="3">
                  <c:v>00</c:v>
                </c:pt>
                <c:pt idx="4">
                  <c:v>01</c:v>
                </c:pt>
                <c:pt idx="5">
                  <c:v>02</c:v>
                </c:pt>
                <c:pt idx="6">
                  <c:v>03</c:v>
                </c:pt>
                <c:pt idx="7">
                  <c:v>04</c:v>
                </c:pt>
                <c:pt idx="8">
                  <c:v>05</c:v>
                </c:pt>
                <c:pt idx="9">
                  <c:v>06</c:v>
                </c:pt>
                <c:pt idx="10">
                  <c:v>07</c:v>
                </c:pt>
                <c:pt idx="11">
                  <c:v>08</c:v>
                </c:pt>
                <c:pt idx="12">
                  <c:v>09</c:v>
                </c:pt>
                <c:pt idx="13">
                  <c:v>10</c:v>
                </c:pt>
                <c:pt idx="14">
                  <c:v>11</c:v>
                </c:pt>
                <c:pt idx="15">
                  <c:v>12</c:v>
                </c:pt>
                <c:pt idx="16">
                  <c:v>13</c:v>
                </c:pt>
                <c:pt idx="17">
                  <c:v>14</c:v>
                </c:pt>
                <c:pt idx="18">
                  <c:v>15</c:v>
                </c:pt>
                <c:pt idx="19">
                  <c:v>16</c:v>
                </c:pt>
                <c:pt idx="20">
                  <c:v>17</c:v>
                </c:pt>
                <c:pt idx="21">
                  <c:v>18</c:v>
                </c:pt>
                <c:pt idx="22">
                  <c:v>19</c:v>
                </c:pt>
                <c:pt idx="23">
                  <c:v>20</c:v>
                </c:pt>
                <c:pt idx="24">
                  <c:v>21</c:v>
                </c:pt>
                <c:pt idx="25">
                  <c:v>22</c:v>
                </c:pt>
                <c:pt idx="26">
                  <c:v>23</c:v>
                </c:pt>
              </c:strCache>
            </c:strRef>
          </c:cat>
          <c:val>
            <c:numRef>
              <c:f>Sheet1!$B$2:$AB$2</c:f>
              <c:numCache>
                <c:formatCode>General</c:formatCode>
                <c:ptCount val="27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5</c:v>
                </c:pt>
                <c:pt idx="4">
                  <c:v>8</c:v>
                </c:pt>
                <c:pt idx="5">
                  <c:v>6</c:v>
                </c:pt>
                <c:pt idx="6">
                  <c:v>3</c:v>
                </c:pt>
                <c:pt idx="7">
                  <c:v>5</c:v>
                </c:pt>
                <c:pt idx="8">
                  <c:v>9</c:v>
                </c:pt>
                <c:pt idx="9">
                  <c:v>10</c:v>
                </c:pt>
                <c:pt idx="10">
                  <c:v>13</c:v>
                </c:pt>
                <c:pt idx="11">
                  <c:v>13</c:v>
                </c:pt>
                <c:pt idx="12">
                  <c:v>7</c:v>
                </c:pt>
                <c:pt idx="13">
                  <c:v>32</c:v>
                </c:pt>
                <c:pt idx="14">
                  <c:v>44</c:v>
                </c:pt>
                <c:pt idx="15">
                  <c:v>45</c:v>
                </c:pt>
                <c:pt idx="16">
                  <c:v>47</c:v>
                </c:pt>
                <c:pt idx="17">
                  <c:v>50</c:v>
                </c:pt>
                <c:pt idx="18">
                  <c:v>58</c:v>
                </c:pt>
                <c:pt idx="19">
                  <c:v>64</c:v>
                </c:pt>
                <c:pt idx="20">
                  <c:v>76</c:v>
                </c:pt>
                <c:pt idx="21">
                  <c:v>66</c:v>
                </c:pt>
                <c:pt idx="22">
                  <c:v>97</c:v>
                </c:pt>
                <c:pt idx="23">
                  <c:v>68</c:v>
                </c:pt>
                <c:pt idx="24">
                  <c:v>66</c:v>
                </c:pt>
                <c:pt idx="25">
                  <c:v>93</c:v>
                </c:pt>
                <c:pt idx="26">
                  <c:v>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7D-4DED-A174-C1C3AF80B2A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5"/>
        <c:axId val="760543864"/>
        <c:axId val="760541512"/>
      </c:barChart>
      <c:catAx>
        <c:axId val="7605438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760541512"/>
        <c:crosses val="autoZero"/>
        <c:auto val="1"/>
        <c:lblAlgn val="ctr"/>
        <c:lblOffset val="100"/>
        <c:noMultiLvlLbl val="0"/>
      </c:catAx>
      <c:valAx>
        <c:axId val="76054151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lgDash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760543864"/>
        <c:crosses val="autoZero"/>
        <c:crossBetween val="between"/>
        <c:majorUnit val="2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91781942483496"/>
          <c:y val="0.10938149982982263"/>
          <c:w val="0.54816422844219359"/>
          <c:h val="0.8195634920634921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地域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290-4C43-8D47-EE13D74A2EE6}"/>
              </c:ext>
            </c:extLst>
          </c:dPt>
          <c:dPt>
            <c:idx val="1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290-4C43-8D47-EE13D74A2EE6}"/>
              </c:ext>
            </c:extLst>
          </c:dPt>
          <c:dPt>
            <c:idx val="2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290-4C43-8D47-EE13D74A2EE6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290-4C43-8D47-EE13D74A2EE6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290-4C43-8D47-EE13D74A2EE6}"/>
              </c:ext>
            </c:extLst>
          </c:dPt>
          <c:dPt>
            <c:idx val="5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290-4C43-8D47-EE13D74A2EE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290-4C43-8D47-EE13D74A2EE6}"/>
              </c:ext>
            </c:extLst>
          </c:dPt>
          <c:dPt>
            <c:idx val="7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290-4C43-8D47-EE13D74A2EE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290-4C43-8D47-EE13D74A2EE6}"/>
              </c:ext>
            </c:extLst>
          </c:dPt>
          <c:dLbls>
            <c:dLbl>
              <c:idx val="0"/>
              <c:layout>
                <c:manualLayout>
                  <c:x val="3.2022473326659882E-2"/>
                  <c:y val="-3.6020875089815829E-2"/>
                </c:manualLayout>
              </c:layout>
              <c:tx>
                <c:rich>
                  <a:bodyPr/>
                  <a:lstStyle/>
                  <a:p>
                    <a:fld id="{2511F529-D025-46D6-A706-A560154DF6AE}" type="CATEGORYNAME">
                      <a:rPr lang="ja-JP" altLang="en-US"/>
                      <a:pPr/>
                      <a:t>[分類名]</a:t>
                    </a:fld>
                    <a:r>
                      <a:rPr lang="en-US" altLang="ja-JP" baseline="0" dirty="0"/>
                      <a:t>, 52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290-4C43-8D47-EE13D74A2EE6}"/>
                </c:ext>
              </c:extLst>
            </c:dLbl>
            <c:dLbl>
              <c:idx val="1"/>
              <c:layout>
                <c:manualLayout>
                  <c:x val="2.6966293327713588E-2"/>
                  <c:y val="-1.2006958363271954E-2"/>
                </c:manualLayout>
              </c:layout>
              <c:tx>
                <c:rich>
                  <a:bodyPr lIns="38100" tIns="19050" rIns="38100" bIns="19050">
                    <a:spAutoFit/>
                  </a:bodyPr>
                  <a:lstStyle/>
                  <a:p>
                    <a:pPr>
                      <a:defRPr sz="1800"/>
                    </a:pPr>
                    <a:fld id="{A5866ECE-095C-4F1A-9C31-560C652E5908}" type="CATEGORYNAME">
                      <a:rPr lang="ja-JP" altLang="en-US"/>
                      <a:pPr>
                        <a:defRPr sz="1800"/>
                      </a:pPr>
                      <a:t>[分類名]</a:t>
                    </a:fld>
                    <a:r>
                      <a:rPr lang="en-US" altLang="ja-JP" baseline="0" dirty="0"/>
                      <a:t>, 49</a:t>
                    </a:r>
                  </a:p>
                </c:rich>
              </c:tx>
              <c:spPr/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290-4C43-8D47-EE13D74A2EE6}"/>
                </c:ext>
              </c:extLst>
            </c:dLbl>
            <c:dLbl>
              <c:idx val="2"/>
              <c:layout>
                <c:manualLayout>
                  <c:x val="6.7415733319283969E-3"/>
                  <c:y val="-6.7238966834322969E-2"/>
                </c:manualLayout>
              </c:layout>
              <c:tx>
                <c:rich>
                  <a:bodyPr/>
                  <a:lstStyle/>
                  <a:p>
                    <a:fld id="{9B6EB2C6-2BC4-4418-9970-30973E03447A}" type="CATEGORYNAME">
                      <a:rPr lang="ja-JP" altLang="en-US"/>
                      <a:pPr/>
                      <a:t>[分類名]</a:t>
                    </a:fld>
                    <a:r>
                      <a:rPr lang="en-US" altLang="ja-JP" baseline="0" dirty="0"/>
                      <a:t>,</a:t>
                    </a:r>
                  </a:p>
                  <a:p>
                    <a:r>
                      <a:rPr lang="en-US" altLang="ja-JP" baseline="0" dirty="0"/>
                      <a:t>331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290-4C43-8D47-EE13D74A2EE6}"/>
                </c:ext>
              </c:extLst>
            </c:dLbl>
            <c:dLbl>
              <c:idx val="3"/>
              <c:layout>
                <c:manualLayout>
                  <c:x val="-0.10280899331190808"/>
                  <c:y val="-9.6055666906175539E-3"/>
                </c:manualLayout>
              </c:layout>
              <c:tx>
                <c:rich>
                  <a:bodyPr/>
                  <a:lstStyle/>
                  <a:p>
                    <a:fld id="{20F6A0C2-9008-42F3-8740-5D3C67F0AA87}" type="CATEGORYNAME">
                      <a:rPr lang="ja-JP" altLang="en-US"/>
                      <a:pPr/>
                      <a:t>[分類名]</a:t>
                    </a:fld>
                    <a:r>
                      <a:rPr lang="en-US" altLang="ja-JP" baseline="0" dirty="0"/>
                      <a:t>,190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290-4C43-8D47-EE13D74A2EE6}"/>
                </c:ext>
              </c:extLst>
            </c:dLbl>
            <c:dLbl>
              <c:idx val="4"/>
              <c:layout>
                <c:manualLayout>
                  <c:x val="-2.0224719995785189E-2"/>
                  <c:y val="1.2006958363272032E-2"/>
                </c:manualLayout>
              </c:layout>
              <c:tx>
                <c:rich>
                  <a:bodyPr/>
                  <a:lstStyle/>
                  <a:p>
                    <a:fld id="{DEBA4908-F628-4868-B7B7-F4B1A8EC908A}" type="CATEGORYNAME">
                      <a:rPr lang="ja-JP" altLang="en-US"/>
                      <a:pPr/>
                      <a:t>[分類名]</a:t>
                    </a:fld>
                    <a:r>
                      <a:rPr lang="en-US" altLang="ja-JP" baseline="0" dirty="0"/>
                      <a:t>, 169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290-4C43-8D47-EE13D74A2EE6}"/>
                </c:ext>
              </c:extLst>
            </c:dLbl>
            <c:dLbl>
              <c:idx val="5"/>
              <c:layout>
                <c:manualLayout>
                  <c:x val="-8.426966664910494E-3"/>
                  <c:y val="3.3619483417161443E-2"/>
                </c:manualLayout>
              </c:layout>
              <c:tx>
                <c:rich>
                  <a:bodyPr/>
                  <a:lstStyle/>
                  <a:p>
                    <a:fld id="{A10A7582-47E5-4BAD-81F5-24B8DC9617AD}" type="CATEGORYNAME">
                      <a:rPr lang="ja-JP" altLang="en-US"/>
                      <a:pPr/>
                      <a:t>[分類名]</a:t>
                    </a:fld>
                    <a:r>
                      <a:rPr lang="en-US" altLang="ja-JP" baseline="0" dirty="0"/>
                      <a:t>, 104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74157399546908"/>
                      <c:h val="0.1195893052981885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C290-4C43-8D47-EE13D74A2EE6}"/>
                </c:ext>
              </c:extLst>
            </c:dLbl>
            <c:dLbl>
              <c:idx val="6"/>
              <c:layout>
                <c:manualLayout>
                  <c:x val="-8.7640453315069158E-2"/>
                  <c:y val="7.9245925197594824E-2"/>
                </c:manualLayout>
              </c:layout>
              <c:tx>
                <c:rich>
                  <a:bodyPr/>
                  <a:lstStyle/>
                  <a:p>
                    <a:fld id="{9BE0630B-EB9A-41E3-9194-B716490D6553}" type="CATEGORYNAME">
                      <a:rPr lang="ja-JP" altLang="en-US"/>
                      <a:pPr/>
                      <a:t>[分類名]</a:t>
                    </a:fld>
                    <a:r>
                      <a:rPr lang="en-US" altLang="ja-JP" baseline="0" dirty="0"/>
                      <a:t>, 104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64045995047597"/>
                      <c:h val="0.1195893052981885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C290-4C43-8D47-EE13D74A2EE6}"/>
                </c:ext>
              </c:extLst>
            </c:dLbl>
            <c:dLbl>
              <c:idx val="7"/>
              <c:layout>
                <c:manualLayout>
                  <c:x val="-0.25449439328029699"/>
                  <c:y val="1.680974170858071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290-4C43-8D47-EE13D74A2EE6}"/>
                </c:ext>
              </c:extLst>
            </c:dLbl>
            <c:dLbl>
              <c:idx val="8"/>
              <c:layout>
                <c:manualLayout>
                  <c:x val="-0.22247191995363708"/>
                  <c:y val="-3.842226676247021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290-4C43-8D47-EE13D74A2EE6}"/>
                </c:ext>
              </c:extLst>
            </c:dLbl>
            <c:dLbl>
              <c:idx val="9"/>
              <c:layout>
                <c:manualLayout>
                  <c:x val="-8.0898879983140756E-2"/>
                  <c:y val="-4.963241689672125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2FD-476D-BF73-931207B0E3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ja-JP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Sheet1!$A$2:$A$11</c:f>
              <c:strCache>
                <c:ptCount val="10"/>
                <c:pt idx="0">
                  <c:v>北海道</c:v>
                </c:pt>
                <c:pt idx="1">
                  <c:v>東北</c:v>
                </c:pt>
                <c:pt idx="2">
                  <c:v>関東甲信越</c:v>
                </c:pt>
                <c:pt idx="3">
                  <c:v>東海北陸</c:v>
                </c:pt>
                <c:pt idx="4">
                  <c:v>近畿</c:v>
                </c:pt>
                <c:pt idx="5">
                  <c:v>中国四国</c:v>
                </c:pt>
                <c:pt idx="6">
                  <c:v>九州沖縄</c:v>
                </c:pt>
                <c:pt idx="7">
                  <c:v>東日本</c:v>
                </c:pt>
                <c:pt idx="8">
                  <c:v>西日本</c:v>
                </c:pt>
                <c:pt idx="9">
                  <c:v>非公表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52</c:v>
                </c:pt>
                <c:pt idx="1">
                  <c:v>49</c:v>
                </c:pt>
                <c:pt idx="2">
                  <c:v>331</c:v>
                </c:pt>
                <c:pt idx="3">
                  <c:v>190</c:v>
                </c:pt>
                <c:pt idx="4">
                  <c:v>169</c:v>
                </c:pt>
                <c:pt idx="5">
                  <c:v>104</c:v>
                </c:pt>
                <c:pt idx="6">
                  <c:v>104</c:v>
                </c:pt>
                <c:pt idx="7">
                  <c:v>5</c:v>
                </c:pt>
                <c:pt idx="8">
                  <c:v>14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C290-4C43-8D47-EE13D74A2E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列1</c:v>
                      </c:pt>
                    </c:strCache>
                  </c:strRef>
                </c:tx>
                <c:cat>
                  <c:strRef>
                    <c:extLst>
                      <c:ext uri="{02D57815-91ED-43cb-92C2-25804820EDAC}">
                        <c15:formulaRef>
                          <c15:sqref>Sheet1!$A$2:$A$11</c15:sqref>
                        </c15:formulaRef>
                      </c:ext>
                    </c:extLst>
                    <c:strCache>
                      <c:ptCount val="10"/>
                      <c:pt idx="0">
                        <c:v>北海道</c:v>
                      </c:pt>
                      <c:pt idx="1">
                        <c:v>東北</c:v>
                      </c:pt>
                      <c:pt idx="2">
                        <c:v>関東甲信越</c:v>
                      </c:pt>
                      <c:pt idx="3">
                        <c:v>東海北陸</c:v>
                      </c:pt>
                      <c:pt idx="4">
                        <c:v>近畿</c:v>
                      </c:pt>
                      <c:pt idx="5">
                        <c:v>中国四国</c:v>
                      </c:pt>
                      <c:pt idx="6">
                        <c:v>九州沖縄</c:v>
                      </c:pt>
                      <c:pt idx="7">
                        <c:v>東日本</c:v>
                      </c:pt>
                      <c:pt idx="8">
                        <c:v>西日本</c:v>
                      </c:pt>
                      <c:pt idx="9">
                        <c:v>非公表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Sheet1!$C$2:$C$11</c15:sqref>
                        </c15:formulaRef>
                      </c:ext>
                    </c:extLst>
                    <c:numCache>
                      <c:formatCode>General</c:formatCode>
                      <c:ptCount val="10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2-4843-46A7-94CB-B5B0A3772C73}"/>
                  </c:ext>
                </c:extLst>
              </c15:ser>
            </c15:filteredPieSeries>
          </c:ext>
        </c:extLst>
      </c:pie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91781942483496"/>
          <c:y val="0.11903830881518739"/>
          <c:w val="0.54816422844219359"/>
          <c:h val="0.8195634920634921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性別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D57-40BD-A48E-75C711A9293B}"/>
              </c:ext>
            </c:extLst>
          </c:dPt>
          <c:dPt>
            <c:idx val="1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D57-40BD-A48E-75C711A9293B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D57-40BD-A48E-75C711A9293B}"/>
              </c:ext>
            </c:extLst>
          </c:dPt>
          <c:dLbls>
            <c:dLbl>
              <c:idx val="0"/>
              <c:layout>
                <c:manualLayout>
                  <c:x val="2.9277272815945891E-2"/>
                  <c:y val="-5.7267896985969825E-2"/>
                </c:manualLayout>
              </c:layout>
              <c:tx>
                <c:rich>
                  <a:bodyPr/>
                  <a:lstStyle/>
                  <a:p>
                    <a:fld id="{51557FBB-F9CC-4E5E-A90E-F91BD5F4E12C}" type="CATEGORYNAME">
                      <a:rPr lang="ja-JP" altLang="en-US"/>
                      <a:pPr/>
                      <a:t>[分類名]</a:t>
                    </a:fld>
                    <a:r>
                      <a:rPr lang="en-US" altLang="ja-JP" baseline="0" dirty="0"/>
                      <a:t>, 578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D57-40BD-A48E-75C711A9293B}"/>
                </c:ext>
              </c:extLst>
            </c:dLbl>
            <c:dLbl>
              <c:idx val="1"/>
              <c:layout>
                <c:manualLayout>
                  <c:x val="-1.6997390825329153E-2"/>
                  <c:y val="-6.2489127557387586E-2"/>
                </c:manualLayout>
              </c:layout>
              <c:tx>
                <c:rich>
                  <a:bodyPr/>
                  <a:lstStyle/>
                  <a:p>
                    <a:fld id="{E83CE6B8-17A3-4B24-BD19-5CB749EDB76D}" type="CATEGORYNAME">
                      <a:rPr lang="ja-JP" altLang="en-US"/>
                      <a:pPr/>
                      <a:t>[分類名]</a:t>
                    </a:fld>
                    <a:r>
                      <a:rPr lang="en-US" altLang="ja-JP" baseline="0" dirty="0"/>
                      <a:t>, 397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D57-40BD-A48E-75C711A9293B}"/>
                </c:ext>
              </c:extLst>
            </c:dLbl>
            <c:dLbl>
              <c:idx val="2"/>
              <c:layout>
                <c:manualLayout>
                  <c:x val="-6.9204373582428272E-2"/>
                  <c:y val="2.0939379041712363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D57-40BD-A48E-75C711A929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aseline="0"/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男</c:v>
                </c:pt>
                <c:pt idx="1">
                  <c:v>女</c:v>
                </c:pt>
                <c:pt idx="2">
                  <c:v>非公表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578</c:v>
                </c:pt>
                <c:pt idx="1">
                  <c:v>397</c:v>
                </c:pt>
                <c:pt idx="2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D57-40BD-A48E-75C711A929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964699607322929"/>
          <c:y val="0.15583163193240623"/>
          <c:w val="0.50070726543010635"/>
          <c:h val="0.7566620623363949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人数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F4B-41E4-9AF9-E876D72386F8}"/>
              </c:ext>
            </c:extLst>
          </c:dPt>
          <c:dPt>
            <c:idx val="1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F4B-41E4-9AF9-E876D72386F8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F4B-41E4-9AF9-E876D72386F8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F4B-41E4-9AF9-E876D72386F8}"/>
              </c:ext>
            </c:extLst>
          </c:dPt>
          <c:dPt>
            <c:idx val="6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F4B-41E4-9AF9-E876D72386F8}"/>
              </c:ext>
            </c:extLst>
          </c:dPt>
          <c:dPt>
            <c:idx val="7"/>
            <c:bubble3D val="0"/>
            <c:spPr>
              <a:solidFill>
                <a:srgbClr val="CCFF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F4B-41E4-9AF9-E876D72386F8}"/>
              </c:ext>
            </c:extLst>
          </c:dPt>
          <c:dPt>
            <c:idx val="8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9F4B-41E4-9AF9-E876D72386F8}"/>
              </c:ext>
            </c:extLst>
          </c:dPt>
          <c:dPt>
            <c:idx val="9"/>
            <c:bubble3D val="0"/>
            <c:spPr>
              <a:solidFill>
                <a:srgbClr val="CCFF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9F4B-41E4-9AF9-E876D72386F8}"/>
              </c:ext>
            </c:extLst>
          </c:dPt>
          <c:dPt>
            <c:idx val="1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9F4B-41E4-9AF9-E876D72386F8}"/>
              </c:ext>
            </c:extLst>
          </c:dPt>
          <c:dPt>
            <c:idx val="11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9F4B-41E4-9AF9-E876D72386F8}"/>
              </c:ext>
            </c:extLst>
          </c:dPt>
          <c:dPt>
            <c:idx val="1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9F4B-41E4-9AF9-E876D72386F8}"/>
              </c:ext>
            </c:extLst>
          </c:dPt>
          <c:dPt>
            <c:idx val="13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F778-4258-8DE1-4928D836F1AC}"/>
              </c:ext>
            </c:extLst>
          </c:dPt>
          <c:dPt>
            <c:idx val="14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l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9-18B9-4F48-BC22-26984B4EE178}"/>
              </c:ext>
            </c:extLst>
          </c:dPt>
          <c:dLbls>
            <c:dLbl>
              <c:idx val="0"/>
              <c:layout>
                <c:manualLayout>
                  <c:x val="3.8540594535101502E-2"/>
                  <c:y val="-9.237533913368883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0CECDBA-935E-4AE1-A696-B3AF34012FB3}" type="CATEGORYNAME">
                      <a:rPr lang="ja-JP" altLang="en-US"/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[分類名]</a:t>
                    </a:fld>
                    <a:r>
                      <a:rPr lang="en-US" altLang="ja-JP" baseline="0" dirty="0"/>
                      <a:t>, 29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799588301478975"/>
                      <c:h val="4.519581244416561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F4B-41E4-9AF9-E876D72386F8}"/>
                </c:ext>
              </c:extLst>
            </c:dLbl>
            <c:dLbl>
              <c:idx val="1"/>
              <c:layout>
                <c:manualLayout>
                  <c:x val="8.0935248523713144E-2"/>
                  <c:y val="-6.154237726524794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22B6F84-E02C-4CB2-93DB-1611BBCA6041}" type="CATEGORYNAME">
                      <a:rPr lang="ja-JP" altLang="en-US"/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[分類名]</a:t>
                    </a:fld>
                    <a:r>
                      <a:rPr lang="en-US" altLang="ja-JP" baseline="0" dirty="0"/>
                      <a:t>, 9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1274408183376028"/>
                      <c:h val="4.612768486569479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F4B-41E4-9AF9-E876D72386F8}"/>
                </c:ext>
              </c:extLst>
            </c:dLbl>
            <c:dLbl>
              <c:idx val="2"/>
              <c:layout>
                <c:manualLayout>
                  <c:x val="0.14337101167057759"/>
                  <c:y val="-2.912073801360754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A738078-5AAB-4704-A7B6-AAE2E7133050}" type="CATEGORYNAME">
                      <a:rPr lang="ja-JP" altLang="en-US"/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[分類名]</a:t>
                    </a:fld>
                    <a:r>
                      <a:rPr lang="en-US" altLang="ja-JP" baseline="0" dirty="0"/>
                      <a:t>, 24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2970194342920497"/>
                      <c:h val="3.913864170422588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F778-4258-8DE1-4928D836F1AC}"/>
                </c:ext>
              </c:extLst>
            </c:dLbl>
            <c:dLbl>
              <c:idx val="3"/>
              <c:layout>
                <c:manualLayout>
                  <c:x val="0.128725585747239"/>
                  <c:y val="8.154067127833451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1736895317797245"/>
                      <c:h val="4.845736591951777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F4B-41E4-9AF9-E876D72386F8}"/>
                </c:ext>
              </c:extLst>
            </c:dLbl>
            <c:dLbl>
              <c:idx val="4"/>
              <c:layout>
                <c:manualLayout>
                  <c:x val="0.16573572416927418"/>
                  <c:y val="4.309919121545147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D217585-43B3-47B9-A566-69D0980802F2}" type="CATEGORYNAME">
                      <a:rPr lang="ja-JP" altLang="en-US"/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[分類名]</a:t>
                    </a:fld>
                    <a:r>
                      <a:rPr lang="en-US" altLang="ja-JP" baseline="0" dirty="0"/>
                      <a:t>, 14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74408183376028"/>
                      <c:h val="4.75254934979885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F4B-41E4-9AF9-E876D72386F8}"/>
                </c:ext>
              </c:extLst>
            </c:dLbl>
            <c:dLbl>
              <c:idx val="5"/>
              <c:layout>
                <c:manualLayout>
                  <c:x val="0.17882835864287094"/>
                  <c:y val="8.03739963568924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9F4B-41E4-9AF9-E876D72386F8}"/>
                </c:ext>
              </c:extLst>
            </c:dLbl>
            <c:dLbl>
              <c:idx val="6"/>
              <c:layout>
                <c:manualLayout>
                  <c:x val="0.17805754675216892"/>
                  <c:y val="0.11881382546469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0503596292673998"/>
                      <c:h val="4.146832275804886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9F4B-41E4-9AF9-E876D72386F8}"/>
                </c:ext>
              </c:extLst>
            </c:dLbl>
            <c:dLbl>
              <c:idx val="7"/>
              <c:layout>
                <c:manualLayout>
                  <c:x val="0.18868746758189744"/>
                  <c:y val="0.158418403379688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0503596292673998"/>
                      <c:h val="4.146832275804886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9F4B-41E4-9AF9-E876D72386F8}"/>
                </c:ext>
              </c:extLst>
            </c:dLbl>
            <c:dLbl>
              <c:idx val="8"/>
              <c:layout>
                <c:manualLayout>
                  <c:x val="0.20366270388429714"/>
                  <c:y val="0.1677370358752538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BE80A29-98BE-4983-8E97-72720711CFA5}" type="CATEGORYNAME">
                      <a:rPr lang="ja-JP" altLang="en-US"/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[分類名]</a:t>
                    </a:fld>
                    <a:r>
                      <a:rPr lang="en-US" altLang="ja-JP" baseline="0" dirty="0"/>
                      <a:t>, 76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799588301478975"/>
                      <c:h val="4.75254934979885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9F4B-41E4-9AF9-E876D72386F8}"/>
                </c:ext>
              </c:extLst>
            </c:dLbl>
            <c:dLbl>
              <c:idx val="9"/>
              <c:layout>
                <c:manualLayout>
                  <c:x val="1.54162378140406E-2"/>
                  <c:y val="6.9890431614689098E-3"/>
                </c:manualLayout>
              </c:layout>
              <c:tx>
                <c:rich>
                  <a:bodyPr/>
                  <a:lstStyle/>
                  <a:p>
                    <a:fld id="{2924F205-7260-4C98-88CF-4059FBA317CF}" type="CATEGORYNAME">
                      <a:rPr lang="ja-JP" altLang="en-US"/>
                      <a:pPr/>
                      <a:t>[分類名]</a:t>
                    </a:fld>
                    <a:r>
                      <a:rPr lang="en-US" altLang="ja-JP" baseline="0" dirty="0"/>
                      <a:t>, 129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9F4B-41E4-9AF9-E876D72386F8}"/>
                </c:ext>
              </c:extLst>
            </c:dLbl>
            <c:dLbl>
              <c:idx val="10"/>
              <c:layout>
                <c:manualLayout>
                  <c:x val="1.0791366469828419E-2"/>
                  <c:y val="1.397808632293782E-2"/>
                </c:manualLayout>
              </c:layout>
              <c:tx>
                <c:rich>
                  <a:bodyPr/>
                  <a:lstStyle/>
                  <a:p>
                    <a:fld id="{7A005A3E-5280-4B7D-9A08-769CBFC6690E}" type="CATEGORYNAME">
                      <a:rPr lang="ja-JP" altLang="en-US"/>
                      <a:pPr/>
                      <a:t>[分類名]</a:t>
                    </a:fld>
                    <a:r>
                      <a:rPr lang="en-US" altLang="ja-JP" baseline="0" dirty="0"/>
                      <a:t>, 207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9F4B-41E4-9AF9-E876D72386F8}"/>
                </c:ext>
              </c:extLst>
            </c:dLbl>
            <c:dLbl>
              <c:idx val="11"/>
              <c:layout>
                <c:manualLayout>
                  <c:x val="-3.0832475628081199E-3"/>
                  <c:y val="0"/>
                </c:manualLayout>
              </c:layout>
              <c:tx>
                <c:rich>
                  <a:bodyPr/>
                  <a:lstStyle/>
                  <a:p>
                    <a:fld id="{AA6193B3-AA61-4850-9BC8-FE8C9710D86F}" type="CATEGORYNAME">
                      <a:rPr lang="ja-JP" altLang="en-US"/>
                      <a:pPr/>
                      <a:t>[分類名]</a:t>
                    </a:fld>
                    <a:r>
                      <a:rPr lang="en-US" altLang="ja-JP" baseline="0" dirty="0"/>
                      <a:t>, 232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9F4B-41E4-9AF9-E876D72386F8}"/>
                </c:ext>
              </c:extLst>
            </c:dLbl>
            <c:dLbl>
              <c:idx val="12"/>
              <c:layout>
                <c:manualLayout>
                  <c:x val="-1.2332990251232486E-2"/>
                  <c:y val="-4.6593621076459401E-3"/>
                </c:manualLayout>
              </c:layout>
              <c:tx>
                <c:rich>
                  <a:bodyPr/>
                  <a:lstStyle/>
                  <a:p>
                    <a:fld id="{B2276517-7916-40DB-B7A9-1DCAD00F452D}" type="CATEGORYNAME">
                      <a:rPr lang="ja-JP" altLang="en-US"/>
                      <a:pPr/>
                      <a:t>[分類名]</a:t>
                    </a:fld>
                    <a:r>
                      <a:rPr lang="en-US" altLang="ja-JP" baseline="0" dirty="0"/>
                      <a:t>, 135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9F4B-41E4-9AF9-E876D72386F8}"/>
                </c:ext>
              </c:extLst>
            </c:dLbl>
            <c:dLbl>
              <c:idx val="13"/>
              <c:layout>
                <c:manualLayout>
                  <c:x val="-3.3915723190889334E-2"/>
                  <c:y val="9.3187242152918803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F778-4258-8DE1-4928D836F1AC}"/>
                </c:ext>
              </c:extLst>
            </c:dLbl>
            <c:dLbl>
              <c:idx val="14"/>
              <c:layout>
                <c:manualLayout>
                  <c:x val="-1.695786159544466E-2"/>
                  <c:y val="-2.3296810538229719E-2"/>
                </c:manualLayout>
              </c:layout>
              <c:tx>
                <c:rich>
                  <a:bodyPr/>
                  <a:lstStyle/>
                  <a:p>
                    <a:fld id="{91223AE4-68C1-4C05-BEAB-F1BDD7408E5E}" type="CATEGORYNAME">
                      <a:rPr lang="ja-JP" altLang="en-US"/>
                      <a:pPr/>
                      <a:t>[分類名]</a:t>
                    </a:fld>
                    <a:r>
                      <a:rPr lang="en-US" altLang="ja-JP" baseline="0" dirty="0"/>
                      <a:t>, 126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18B9-4F48-BC22-26984B4EE1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Sheet1!$A$2:$A$16</c:f>
              <c:strCache>
                <c:ptCount val="15"/>
                <c:pt idx="0">
                  <c:v>6歳未満</c:v>
                </c:pt>
                <c:pt idx="1">
                  <c:v>6歳～10歳未満</c:v>
                </c:pt>
                <c:pt idx="2">
                  <c:v>6歳～18歳未満</c:v>
                </c:pt>
                <c:pt idx="3">
                  <c:v>10歳～15歳未満</c:v>
                </c:pt>
                <c:pt idx="4">
                  <c:v>10歳～20歳未満</c:v>
                </c:pt>
                <c:pt idx="5">
                  <c:v>15歳～18歳未満</c:v>
                </c:pt>
                <c:pt idx="6">
                  <c:v>15歳～20歳未満</c:v>
                </c:pt>
                <c:pt idx="7">
                  <c:v>18歳～20歳未満</c:v>
                </c:pt>
                <c:pt idx="8">
                  <c:v>20歳代</c:v>
                </c:pt>
                <c:pt idx="9">
                  <c:v>30歳代</c:v>
                </c:pt>
                <c:pt idx="10">
                  <c:v>40歳代</c:v>
                </c:pt>
                <c:pt idx="11">
                  <c:v>50歳代</c:v>
                </c:pt>
                <c:pt idx="12">
                  <c:v>60歳代</c:v>
                </c:pt>
                <c:pt idx="13">
                  <c:v>70歳代</c:v>
                </c:pt>
                <c:pt idx="14">
                  <c:v>その他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29</c:v>
                </c:pt>
                <c:pt idx="1">
                  <c:v>9</c:v>
                </c:pt>
                <c:pt idx="2">
                  <c:v>24</c:v>
                </c:pt>
                <c:pt idx="3">
                  <c:v>13</c:v>
                </c:pt>
                <c:pt idx="4">
                  <c:v>14</c:v>
                </c:pt>
                <c:pt idx="5">
                  <c:v>6</c:v>
                </c:pt>
                <c:pt idx="6">
                  <c:v>2</c:v>
                </c:pt>
                <c:pt idx="7">
                  <c:v>5</c:v>
                </c:pt>
                <c:pt idx="8">
                  <c:v>76</c:v>
                </c:pt>
                <c:pt idx="9">
                  <c:v>129</c:v>
                </c:pt>
                <c:pt idx="10">
                  <c:v>207</c:v>
                </c:pt>
                <c:pt idx="11">
                  <c:v>232</c:v>
                </c:pt>
                <c:pt idx="12">
                  <c:v>135</c:v>
                </c:pt>
                <c:pt idx="13">
                  <c:v>13</c:v>
                </c:pt>
                <c:pt idx="14">
                  <c:v>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9F4B-41E4-9AF9-E876D72386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257267060367456"/>
          <c:y val="7.3437752859124766E-2"/>
          <c:w val="0.67902132545931759"/>
          <c:h val="0.8593941429849463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41D-4E09-944F-A892BCDA3CBF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41D-4E09-944F-A892BCDA3CBF}"/>
              </c:ext>
            </c:extLst>
          </c:dPt>
          <c:dPt>
            <c:idx val="2"/>
            <c:bubble3D val="0"/>
            <c:spPr>
              <a:solidFill>
                <a:srgbClr val="00873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41D-4E09-944F-A892BCDA3CBF}"/>
              </c:ext>
            </c:extLst>
          </c:dPt>
          <c:dPt>
            <c:idx val="3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41D-4E09-944F-A892BCDA3CBF}"/>
              </c:ext>
            </c:extLst>
          </c:dPt>
          <c:dLbls>
            <c:dLbl>
              <c:idx val="0"/>
              <c:layout>
                <c:manualLayout>
                  <c:x val="0"/>
                  <c:y val="-5.555555555555555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1D-4E09-944F-A892BCDA3CBF}"/>
                </c:ext>
              </c:extLst>
            </c:dLbl>
            <c:dLbl>
              <c:idx val="1"/>
              <c:layout>
                <c:manualLayout>
                  <c:x val="0"/>
                  <c:y val="2.898550724637663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1D-4E09-944F-A892BCDA3CBF}"/>
                </c:ext>
              </c:extLst>
            </c:dLbl>
            <c:dLbl>
              <c:idx val="2"/>
              <c:layout>
                <c:manualLayout>
                  <c:x val="-2.0833333333333333E-3"/>
                  <c:y val="1.93236714975845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41D-4E09-944F-A892BCDA3CBF}"/>
                </c:ext>
              </c:extLst>
            </c:dLbl>
            <c:dLbl>
              <c:idx val="3"/>
              <c:layout>
                <c:manualLayout>
                  <c:x val="-3.819400322405998E-17"/>
                  <c:y val="-1.932367149758455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41D-4E09-944F-A892BCDA3C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Sheet1!$A$1:$D$1</c:f>
              <c:strCache>
                <c:ptCount val="4"/>
                <c:pt idx="0">
                  <c:v>A型</c:v>
                </c:pt>
                <c:pt idx="1">
                  <c:v>B型</c:v>
                </c:pt>
                <c:pt idx="2">
                  <c:v>O型</c:v>
                </c:pt>
                <c:pt idx="3">
                  <c:v>AB型</c:v>
                </c:pt>
              </c:strCache>
            </c:strRef>
          </c:cat>
          <c:val>
            <c:numRef>
              <c:f>Sheet1!$A$2:$D$2</c:f>
              <c:numCache>
                <c:formatCode>General</c:formatCode>
                <c:ptCount val="4"/>
                <c:pt idx="0">
                  <c:v>384</c:v>
                </c:pt>
                <c:pt idx="1">
                  <c:v>208</c:v>
                </c:pt>
                <c:pt idx="2">
                  <c:v>327</c:v>
                </c:pt>
                <c:pt idx="3">
                  <c:v>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41D-4E09-944F-A892BCDA3CBF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65637485104212"/>
          <c:y val="0.14286133260401448"/>
          <c:w val="0.50379051299291444"/>
          <c:h val="0.7332516383172240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人数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1C5-4CD3-96A4-5E3B15A41AD4}"/>
              </c:ext>
            </c:extLst>
          </c:dPt>
          <c:dPt>
            <c:idx val="1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1C5-4CD3-96A4-5E3B15A41AD4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1C5-4CD3-96A4-5E3B15A41AD4}"/>
              </c:ext>
            </c:extLst>
          </c:dPt>
          <c:dPt>
            <c:idx val="3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1C5-4CD3-96A4-5E3B15A41AD4}"/>
              </c:ext>
            </c:extLst>
          </c:dPt>
          <c:dPt>
            <c:idx val="4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1C5-4CD3-96A4-5E3B15A41AD4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1C5-4CD3-96A4-5E3B15A41AD4}"/>
              </c:ext>
            </c:extLst>
          </c:dPt>
          <c:dPt>
            <c:idx val="6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1C5-4CD3-96A4-5E3B15A41AD4}"/>
              </c:ext>
            </c:extLst>
          </c:dPt>
          <c:dPt>
            <c:idx val="7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1C5-4CD3-96A4-5E3B15A41AD4}"/>
              </c:ext>
            </c:extLst>
          </c:dPt>
          <c:dLbls>
            <c:dLbl>
              <c:idx val="0"/>
              <c:layout>
                <c:manualLayout>
                  <c:x val="1.9078504702620166E-3"/>
                  <c:y val="-6.287495079571370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1C5-4CD3-96A4-5E3B15A41AD4}"/>
                </c:ext>
              </c:extLst>
            </c:dLbl>
            <c:dLbl>
              <c:idx val="1"/>
              <c:layout>
                <c:manualLayout>
                  <c:x val="0.10684351074105115"/>
                  <c:y val="-1.242474482674790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882835864287094"/>
                      <c:h val="4.5146100352387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1C5-4CD3-96A4-5E3B15A41AD4}"/>
                </c:ext>
              </c:extLst>
            </c:dLbl>
            <c:dLbl>
              <c:idx val="2"/>
              <c:layout>
                <c:manualLayout>
                  <c:x val="3.2207191322915919E-2"/>
                  <c:y val="5.317596442167897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732784401971967"/>
                      <c:h val="4.54329996569682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1C5-4CD3-96A4-5E3B15A41AD4}"/>
                </c:ext>
              </c:extLst>
            </c:dLbl>
            <c:dLbl>
              <c:idx val="3"/>
              <c:layout>
                <c:manualLayout>
                  <c:x val="-0.12613104506190589"/>
                  <c:y val="5.0596493757327637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1C5-4CD3-96A4-5E3B15A41AD4}"/>
                </c:ext>
              </c:extLst>
            </c:dLbl>
            <c:dLbl>
              <c:idx val="4"/>
              <c:layout>
                <c:manualLayout>
                  <c:x val="-0.10278564134037757"/>
                  <c:y val="-3.45960902291771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886946780112374"/>
                      <c:h val="0.1317351569130873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E1C5-4CD3-96A4-5E3B15A41AD4}"/>
                </c:ext>
              </c:extLst>
            </c:dLbl>
            <c:dLbl>
              <c:idx val="5"/>
              <c:layout>
                <c:manualLayout>
                  <c:x val="1.5416237814040599E-3"/>
                  <c:y val="-7.581320462834774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91057695937652"/>
                      <c:h val="6.408906876868790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E1C5-4CD3-96A4-5E3B15A41AD4}"/>
                </c:ext>
              </c:extLst>
            </c:dLbl>
            <c:dLbl>
              <c:idx val="6"/>
              <c:layout>
                <c:manualLayout>
                  <c:x val="-3.2702574523853729E-2"/>
                  <c:y val="1.368638866333243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1C5-4CD3-96A4-5E3B15A41AD4}"/>
                </c:ext>
              </c:extLst>
            </c:dLbl>
            <c:dLbl>
              <c:idx val="7"/>
              <c:layout>
                <c:manualLayout>
                  <c:x val="-2.1782415705043429E-2"/>
                  <c:y val="-2.965790565356367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416237814040601"/>
                      <c:h val="5.05793561782562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E1C5-4CD3-96A4-5E3B15A41A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脳血管障害</c:v>
                </c:pt>
                <c:pt idx="1">
                  <c:v>心血管疾患</c:v>
                </c:pt>
                <c:pt idx="2">
                  <c:v>呼吸器疾患</c:v>
                </c:pt>
                <c:pt idx="3">
                  <c:v>脳腫瘍</c:v>
                </c:pt>
                <c:pt idx="4">
                  <c:v>頭部外傷・急性硬膜下血腫</c:v>
                </c:pt>
                <c:pt idx="5">
                  <c:v>低酸素脳症</c:v>
                </c:pt>
                <c:pt idx="6">
                  <c:v>その他</c:v>
                </c:pt>
                <c:pt idx="7">
                  <c:v>非公表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453</c:v>
                </c:pt>
                <c:pt idx="1">
                  <c:v>5</c:v>
                </c:pt>
                <c:pt idx="2">
                  <c:v>2</c:v>
                </c:pt>
                <c:pt idx="3">
                  <c:v>2</c:v>
                </c:pt>
                <c:pt idx="4">
                  <c:v>150</c:v>
                </c:pt>
                <c:pt idx="5">
                  <c:v>316</c:v>
                </c:pt>
                <c:pt idx="6">
                  <c:v>25</c:v>
                </c:pt>
                <c:pt idx="7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E1C5-4CD3-96A4-5E3B15A41A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875782515038436E-2"/>
          <c:y val="6.3262413141109086E-2"/>
          <c:w val="0.95247490055113671"/>
          <c:h val="0.8414130853569354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Sheet1!$A$11</c:f>
              <c:strCache>
                <c:ptCount val="1"/>
                <c:pt idx="0">
                  <c:v>心臓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</c:spPr>
          <c:invertIfNegative val="0"/>
          <c:cat>
            <c:strRef>
              <c:f>Sheet1!$B$1:$AD$1</c:f>
              <c:strCache>
                <c:ptCount val="29"/>
                <c:pt idx="0">
                  <c:v>1995*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</c:v>
                </c:pt>
              </c:strCache>
            </c:strRef>
          </c:cat>
          <c:val>
            <c:numRef>
              <c:f>Sheet1!$B$11:$AD$11</c:f>
              <c:numCache>
                <c:formatCode>General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</c:v>
                </c:pt>
                <c:pt idx="5">
                  <c:v>3</c:v>
                </c:pt>
                <c:pt idx="6">
                  <c:v>6</c:v>
                </c:pt>
                <c:pt idx="7">
                  <c:v>5</c:v>
                </c:pt>
                <c:pt idx="8">
                  <c:v>0</c:v>
                </c:pt>
                <c:pt idx="9">
                  <c:v>5</c:v>
                </c:pt>
                <c:pt idx="10">
                  <c:v>7</c:v>
                </c:pt>
                <c:pt idx="11">
                  <c:v>10</c:v>
                </c:pt>
                <c:pt idx="12">
                  <c:v>10</c:v>
                </c:pt>
                <c:pt idx="13">
                  <c:v>11</c:v>
                </c:pt>
                <c:pt idx="14">
                  <c:v>6</c:v>
                </c:pt>
                <c:pt idx="15">
                  <c:v>23</c:v>
                </c:pt>
                <c:pt idx="16">
                  <c:v>31</c:v>
                </c:pt>
                <c:pt idx="17">
                  <c:v>28</c:v>
                </c:pt>
                <c:pt idx="18">
                  <c:v>37</c:v>
                </c:pt>
                <c:pt idx="19">
                  <c:v>37</c:v>
                </c:pt>
                <c:pt idx="20">
                  <c:v>44</c:v>
                </c:pt>
                <c:pt idx="21">
                  <c:v>51</c:v>
                </c:pt>
                <c:pt idx="22">
                  <c:v>56</c:v>
                </c:pt>
                <c:pt idx="23">
                  <c:v>55</c:v>
                </c:pt>
                <c:pt idx="24">
                  <c:v>84</c:v>
                </c:pt>
                <c:pt idx="25">
                  <c:v>54</c:v>
                </c:pt>
                <c:pt idx="26">
                  <c:v>59</c:v>
                </c:pt>
                <c:pt idx="27">
                  <c:v>79</c:v>
                </c:pt>
                <c:pt idx="28">
                  <c:v>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CA6-424C-AE11-DF7E5D533F0A}"/>
            </c:ext>
          </c:extLst>
        </c:ser>
        <c:ser>
          <c:idx val="1"/>
          <c:order val="1"/>
          <c:tx>
            <c:strRef>
              <c:f>Sheet1!$A$10</c:f>
              <c:strCache>
                <c:ptCount val="1"/>
                <c:pt idx="0">
                  <c:v>心肺同時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Sheet1!$B$1:$AD$1</c:f>
              <c:strCache>
                <c:ptCount val="29"/>
                <c:pt idx="0">
                  <c:v>1995*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</c:v>
                </c:pt>
              </c:strCache>
            </c:strRef>
          </c:cat>
          <c:val>
            <c:numRef>
              <c:f>Sheet1!$B$10:$AC$10</c:f>
              <c:numCache>
                <c:formatCode>General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CA6-424C-AE11-DF7E5D533F0A}"/>
            </c:ext>
          </c:extLst>
        </c:ser>
        <c:ser>
          <c:idx val="2"/>
          <c:order val="2"/>
          <c:tx>
            <c:strRef>
              <c:f>Sheet1!$A$9</c:f>
              <c:strCache>
                <c:ptCount val="1"/>
                <c:pt idx="0">
                  <c:v>肺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Sheet1!$B$1:$AD$1</c:f>
              <c:strCache>
                <c:ptCount val="29"/>
                <c:pt idx="0">
                  <c:v>1995*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</c:v>
                </c:pt>
              </c:strCache>
            </c:strRef>
          </c:cat>
          <c:val>
            <c:numRef>
              <c:f>Sheet1!$B$9:$AD$9</c:f>
              <c:numCache>
                <c:formatCode>General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</c:v>
                </c:pt>
                <c:pt idx="6">
                  <c:v>6</c:v>
                </c:pt>
                <c:pt idx="7">
                  <c:v>4</c:v>
                </c:pt>
                <c:pt idx="8">
                  <c:v>2</c:v>
                </c:pt>
                <c:pt idx="9">
                  <c:v>4</c:v>
                </c:pt>
                <c:pt idx="10">
                  <c:v>5</c:v>
                </c:pt>
                <c:pt idx="11">
                  <c:v>6</c:v>
                </c:pt>
                <c:pt idx="12">
                  <c:v>9</c:v>
                </c:pt>
                <c:pt idx="13">
                  <c:v>14</c:v>
                </c:pt>
                <c:pt idx="14">
                  <c:v>9</c:v>
                </c:pt>
                <c:pt idx="15">
                  <c:v>25</c:v>
                </c:pt>
                <c:pt idx="16">
                  <c:v>37</c:v>
                </c:pt>
                <c:pt idx="17">
                  <c:v>33</c:v>
                </c:pt>
                <c:pt idx="18">
                  <c:v>40</c:v>
                </c:pt>
                <c:pt idx="19">
                  <c:v>41</c:v>
                </c:pt>
                <c:pt idx="20">
                  <c:v>45</c:v>
                </c:pt>
                <c:pt idx="21">
                  <c:v>49</c:v>
                </c:pt>
                <c:pt idx="22">
                  <c:v>56</c:v>
                </c:pt>
                <c:pt idx="23">
                  <c:v>58</c:v>
                </c:pt>
                <c:pt idx="24">
                  <c:v>79</c:v>
                </c:pt>
                <c:pt idx="25">
                  <c:v>58</c:v>
                </c:pt>
                <c:pt idx="26">
                  <c:v>74</c:v>
                </c:pt>
                <c:pt idx="27">
                  <c:v>94</c:v>
                </c:pt>
                <c:pt idx="28">
                  <c:v>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CA6-424C-AE11-DF7E5D533F0A}"/>
            </c:ext>
          </c:extLst>
        </c:ser>
        <c:ser>
          <c:idx val="3"/>
          <c:order val="3"/>
          <c:tx>
            <c:strRef>
              <c:f>Sheet1!$A$8</c:f>
              <c:strCache>
                <c:ptCount val="1"/>
                <c:pt idx="0">
                  <c:v>小腸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Sheet1!$B$1:$AD$1</c:f>
              <c:strCache>
                <c:ptCount val="29"/>
                <c:pt idx="0">
                  <c:v>1995*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</c:v>
                </c:pt>
              </c:strCache>
            </c:strRef>
          </c:cat>
          <c:val>
            <c:numRef>
              <c:f>Sheet1!$B$8:$AD$8</c:f>
              <c:numCache>
                <c:formatCode>General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  <c:pt idx="15">
                  <c:v>4</c:v>
                </c:pt>
                <c:pt idx="16">
                  <c:v>3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>
                  <c:v>0</c:v>
                </c:pt>
                <c:pt idx="23">
                  <c:v>3</c:v>
                </c:pt>
                <c:pt idx="24">
                  <c:v>2</c:v>
                </c:pt>
                <c:pt idx="25">
                  <c:v>3</c:v>
                </c:pt>
                <c:pt idx="26">
                  <c:v>2</c:v>
                </c:pt>
                <c:pt idx="27">
                  <c:v>4</c:v>
                </c:pt>
                <c:pt idx="2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CA6-424C-AE11-DF7E5D533F0A}"/>
            </c:ext>
          </c:extLst>
        </c:ser>
        <c:ser>
          <c:idx val="4"/>
          <c:order val="4"/>
          <c:tx>
            <c:strRef>
              <c:f>Sheet1!$A$7</c:f>
              <c:strCache>
                <c:ptCount val="1"/>
                <c:pt idx="0">
                  <c:v>肝臓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Sheet1!$B$1:$AD$1</c:f>
              <c:strCache>
                <c:ptCount val="29"/>
                <c:pt idx="0">
                  <c:v>1995*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</c:v>
                </c:pt>
              </c:strCache>
            </c:strRef>
          </c:cat>
          <c:val>
            <c:numRef>
              <c:f>Sheet1!$B$7:$AD$7</c:f>
              <c:numCache>
                <c:formatCode>General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6</c:v>
                </c:pt>
                <c:pt idx="6">
                  <c:v>6</c:v>
                </c:pt>
                <c:pt idx="7">
                  <c:v>7</c:v>
                </c:pt>
                <c:pt idx="8">
                  <c:v>2</c:v>
                </c:pt>
                <c:pt idx="9">
                  <c:v>3</c:v>
                </c:pt>
                <c:pt idx="10">
                  <c:v>4</c:v>
                </c:pt>
                <c:pt idx="11">
                  <c:v>5</c:v>
                </c:pt>
                <c:pt idx="12">
                  <c:v>10</c:v>
                </c:pt>
                <c:pt idx="13">
                  <c:v>13</c:v>
                </c:pt>
                <c:pt idx="14">
                  <c:v>7</c:v>
                </c:pt>
                <c:pt idx="15">
                  <c:v>30</c:v>
                </c:pt>
                <c:pt idx="16">
                  <c:v>41</c:v>
                </c:pt>
                <c:pt idx="17">
                  <c:v>40</c:v>
                </c:pt>
                <c:pt idx="18">
                  <c:v>38</c:v>
                </c:pt>
                <c:pt idx="19">
                  <c:v>43</c:v>
                </c:pt>
                <c:pt idx="20">
                  <c:v>55</c:v>
                </c:pt>
                <c:pt idx="21">
                  <c:v>54</c:v>
                </c:pt>
                <c:pt idx="22">
                  <c:v>62</c:v>
                </c:pt>
                <c:pt idx="23">
                  <c:v>57</c:v>
                </c:pt>
                <c:pt idx="24">
                  <c:v>82</c:v>
                </c:pt>
                <c:pt idx="25">
                  <c:v>58</c:v>
                </c:pt>
                <c:pt idx="26">
                  <c:v>57</c:v>
                </c:pt>
                <c:pt idx="27">
                  <c:v>76</c:v>
                </c:pt>
                <c:pt idx="28">
                  <c:v>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CA6-424C-AE11-DF7E5D533F0A}"/>
            </c:ext>
          </c:extLst>
        </c:ser>
        <c:ser>
          <c:idx val="5"/>
          <c:order val="5"/>
          <c:tx>
            <c:strRef>
              <c:f>Sheet1!$A$6</c:f>
              <c:strCache>
                <c:ptCount val="1"/>
                <c:pt idx="0">
                  <c:v>肝腎同時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Sheet1!$B$1:$AD$1</c:f>
              <c:strCache>
                <c:ptCount val="29"/>
                <c:pt idx="0">
                  <c:v>1995*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</c:v>
                </c:pt>
              </c:strCache>
            </c:strRef>
          </c:cat>
          <c:val>
            <c:numRef>
              <c:f>Sheet1!$B$6:$AD$6</c:f>
              <c:numCache>
                <c:formatCode>General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</c:v>
                </c:pt>
                <c:pt idx="18">
                  <c:v>1</c:v>
                </c:pt>
                <c:pt idx="19">
                  <c:v>2</c:v>
                </c:pt>
                <c:pt idx="20">
                  <c:v>2</c:v>
                </c:pt>
                <c:pt idx="21">
                  <c:v>3</c:v>
                </c:pt>
                <c:pt idx="22">
                  <c:v>7</c:v>
                </c:pt>
                <c:pt idx="23">
                  <c:v>3</c:v>
                </c:pt>
                <c:pt idx="24">
                  <c:v>6</c:v>
                </c:pt>
                <c:pt idx="25">
                  <c:v>5</c:v>
                </c:pt>
                <c:pt idx="26">
                  <c:v>3</c:v>
                </c:pt>
                <c:pt idx="27">
                  <c:v>9</c:v>
                </c:pt>
                <c:pt idx="28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CA6-424C-AE11-DF7E5D533F0A}"/>
            </c:ext>
          </c:extLst>
        </c:ser>
        <c:ser>
          <c:idx val="9"/>
          <c:order val="6"/>
          <c:tx>
            <c:strRef>
              <c:f>Sheet1!$A$5</c:f>
              <c:strCache>
                <c:ptCount val="1"/>
                <c:pt idx="0">
                  <c:v>肝小腸同時</c:v>
                </c:pt>
              </c:strCache>
            </c:strRef>
          </c:tx>
          <c:invertIfNegative val="0"/>
          <c:cat>
            <c:strRef>
              <c:f>Sheet1!$B$1:$AD$1</c:f>
              <c:strCache>
                <c:ptCount val="29"/>
                <c:pt idx="0">
                  <c:v>1995*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</c:v>
                </c:pt>
              </c:strCache>
            </c:strRef>
          </c:cat>
          <c:val>
            <c:numRef>
              <c:f>Sheet1!$B$5:$AD$5</c:f>
              <c:numCache>
                <c:formatCode>General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12E3-4C83-BCCE-481B411D7F4E}"/>
            </c:ext>
          </c:extLst>
        </c:ser>
        <c:ser>
          <c:idx val="6"/>
          <c:order val="7"/>
          <c:tx>
            <c:strRef>
              <c:f>Sheet1!$A$4</c:f>
              <c:strCache>
                <c:ptCount val="1"/>
                <c:pt idx="0">
                  <c:v>膵臓</c:v>
                </c:pt>
              </c:strCache>
            </c:strRef>
          </c:tx>
          <c:spPr>
            <a:solidFill>
              <a:srgbClr val="006600"/>
            </a:solidFill>
            <a:ln>
              <a:noFill/>
            </a:ln>
            <a:effectLst/>
          </c:spPr>
          <c:invertIfNegative val="0"/>
          <c:cat>
            <c:strRef>
              <c:f>Sheet1!$B$1:$AD$1</c:f>
              <c:strCache>
                <c:ptCount val="29"/>
                <c:pt idx="0">
                  <c:v>1995*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</c:v>
                </c:pt>
              </c:strCache>
            </c:strRef>
          </c:cat>
          <c:val>
            <c:numRef>
              <c:f>Sheet1!$B$4:$AD$4</c:f>
              <c:numCache>
                <c:formatCode>General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1</c:v>
                </c:pt>
                <c:pt idx="11">
                  <c:v>1</c:v>
                </c:pt>
                <c:pt idx="12">
                  <c:v>4</c:v>
                </c:pt>
                <c:pt idx="13">
                  <c:v>4</c:v>
                </c:pt>
                <c:pt idx="14">
                  <c:v>0</c:v>
                </c:pt>
                <c:pt idx="15">
                  <c:v>2</c:v>
                </c:pt>
                <c:pt idx="16">
                  <c:v>6</c:v>
                </c:pt>
                <c:pt idx="17">
                  <c:v>9</c:v>
                </c:pt>
                <c:pt idx="18">
                  <c:v>9</c:v>
                </c:pt>
                <c:pt idx="19">
                  <c:v>5</c:v>
                </c:pt>
                <c:pt idx="20">
                  <c:v>4</c:v>
                </c:pt>
                <c:pt idx="21">
                  <c:v>5</c:v>
                </c:pt>
                <c:pt idx="22">
                  <c:v>8</c:v>
                </c:pt>
                <c:pt idx="23">
                  <c:v>3</c:v>
                </c:pt>
                <c:pt idx="24">
                  <c:v>3</c:v>
                </c:pt>
                <c:pt idx="25">
                  <c:v>4</c:v>
                </c:pt>
                <c:pt idx="26">
                  <c:v>0</c:v>
                </c:pt>
                <c:pt idx="27">
                  <c:v>3</c:v>
                </c:pt>
                <c:pt idx="2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A6-424C-AE11-DF7E5D533F0A}"/>
            </c:ext>
          </c:extLst>
        </c:ser>
        <c:ser>
          <c:idx val="7"/>
          <c:order val="8"/>
          <c:tx>
            <c:strRef>
              <c:f>Sheet1!$A$3</c:f>
              <c:strCache>
                <c:ptCount val="1"/>
                <c:pt idx="0">
                  <c:v>膵腎同時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Sheet1!$B$1:$AD$1</c:f>
              <c:strCache>
                <c:ptCount val="29"/>
                <c:pt idx="0">
                  <c:v>1995*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</c:v>
                </c:pt>
              </c:strCache>
            </c:strRef>
          </c:cat>
          <c:val>
            <c:numRef>
              <c:f>Sheet1!$B$3:$AD$3</c:f>
              <c:numCache>
                <c:formatCode>General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6</c:v>
                </c:pt>
                <c:pt idx="7">
                  <c:v>2</c:v>
                </c:pt>
                <c:pt idx="8">
                  <c:v>1</c:v>
                </c:pt>
                <c:pt idx="9">
                  <c:v>5</c:v>
                </c:pt>
                <c:pt idx="10">
                  <c:v>5</c:v>
                </c:pt>
                <c:pt idx="11">
                  <c:v>8</c:v>
                </c:pt>
                <c:pt idx="12">
                  <c:v>8</c:v>
                </c:pt>
                <c:pt idx="13">
                  <c:v>6</c:v>
                </c:pt>
                <c:pt idx="14">
                  <c:v>7</c:v>
                </c:pt>
                <c:pt idx="15">
                  <c:v>23</c:v>
                </c:pt>
                <c:pt idx="16">
                  <c:v>29</c:v>
                </c:pt>
                <c:pt idx="17">
                  <c:v>18</c:v>
                </c:pt>
                <c:pt idx="18">
                  <c:v>24</c:v>
                </c:pt>
                <c:pt idx="19">
                  <c:v>24</c:v>
                </c:pt>
                <c:pt idx="20">
                  <c:v>32</c:v>
                </c:pt>
                <c:pt idx="21">
                  <c:v>33</c:v>
                </c:pt>
                <c:pt idx="22">
                  <c:v>35</c:v>
                </c:pt>
                <c:pt idx="23">
                  <c:v>31</c:v>
                </c:pt>
                <c:pt idx="24">
                  <c:v>46</c:v>
                </c:pt>
                <c:pt idx="25">
                  <c:v>24</c:v>
                </c:pt>
                <c:pt idx="26">
                  <c:v>23</c:v>
                </c:pt>
                <c:pt idx="27">
                  <c:v>27</c:v>
                </c:pt>
                <c:pt idx="28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A6-424C-AE11-DF7E5D533F0A}"/>
            </c:ext>
          </c:extLst>
        </c:ser>
        <c:ser>
          <c:idx val="8"/>
          <c:order val="9"/>
          <c:tx>
            <c:strRef>
              <c:f>Sheet1!$A$2</c:f>
              <c:strCache>
                <c:ptCount val="1"/>
                <c:pt idx="0">
                  <c:v>腎臓</c:v>
                </c:pt>
              </c:strCache>
            </c:strRef>
          </c:tx>
          <c:spPr>
            <a:solidFill>
              <a:srgbClr val="3296B9"/>
            </a:solidFill>
            <a:ln>
              <a:noFill/>
            </a:ln>
            <a:effectLst/>
          </c:spPr>
          <c:invertIfNegative val="0"/>
          <c:cat>
            <c:strRef>
              <c:f>Sheet1!$B$1:$AD$1</c:f>
              <c:strCache>
                <c:ptCount val="29"/>
                <c:pt idx="0">
                  <c:v>1995*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</c:v>
                </c:pt>
              </c:strCache>
            </c:strRef>
          </c:cat>
          <c:val>
            <c:numRef>
              <c:f>Sheet1!$B$2:$AD$2</c:f>
              <c:numCache>
                <c:formatCode>General</c:formatCode>
                <c:ptCount val="29"/>
                <c:pt idx="0">
                  <c:v>118</c:v>
                </c:pt>
                <c:pt idx="1">
                  <c:v>183</c:v>
                </c:pt>
                <c:pt idx="2">
                  <c:v>159</c:v>
                </c:pt>
                <c:pt idx="3">
                  <c:v>149</c:v>
                </c:pt>
                <c:pt idx="4">
                  <c:v>158</c:v>
                </c:pt>
                <c:pt idx="5">
                  <c:v>145</c:v>
                </c:pt>
                <c:pt idx="6">
                  <c:v>145</c:v>
                </c:pt>
                <c:pt idx="7">
                  <c:v>122</c:v>
                </c:pt>
                <c:pt idx="8">
                  <c:v>135</c:v>
                </c:pt>
                <c:pt idx="9">
                  <c:v>168</c:v>
                </c:pt>
                <c:pt idx="10">
                  <c:v>155</c:v>
                </c:pt>
                <c:pt idx="11">
                  <c:v>189</c:v>
                </c:pt>
                <c:pt idx="12">
                  <c:v>179</c:v>
                </c:pt>
                <c:pt idx="13">
                  <c:v>204</c:v>
                </c:pt>
                <c:pt idx="14">
                  <c:v>182</c:v>
                </c:pt>
                <c:pt idx="15">
                  <c:v>186</c:v>
                </c:pt>
                <c:pt idx="16">
                  <c:v>182</c:v>
                </c:pt>
                <c:pt idx="17">
                  <c:v>174</c:v>
                </c:pt>
                <c:pt idx="18">
                  <c:v>130</c:v>
                </c:pt>
                <c:pt idx="19">
                  <c:v>101</c:v>
                </c:pt>
                <c:pt idx="20">
                  <c:v>133</c:v>
                </c:pt>
                <c:pt idx="21">
                  <c:v>141</c:v>
                </c:pt>
                <c:pt idx="22">
                  <c:v>156</c:v>
                </c:pt>
                <c:pt idx="23">
                  <c:v>148</c:v>
                </c:pt>
                <c:pt idx="24">
                  <c:v>178</c:v>
                </c:pt>
                <c:pt idx="25">
                  <c:v>112</c:v>
                </c:pt>
                <c:pt idx="26">
                  <c:v>99</c:v>
                </c:pt>
                <c:pt idx="27">
                  <c:v>162</c:v>
                </c:pt>
                <c:pt idx="28">
                  <c:v>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A6-424C-AE11-DF7E5D533F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395308928"/>
        <c:axId val="395307752"/>
      </c:barChart>
      <c:catAx>
        <c:axId val="395308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307752"/>
        <c:crosses val="autoZero"/>
        <c:auto val="1"/>
        <c:lblAlgn val="ctr"/>
        <c:lblOffset val="100"/>
        <c:noMultiLvlLbl val="0"/>
      </c:catAx>
      <c:valAx>
        <c:axId val="395307752"/>
        <c:scaling>
          <c:orientation val="minMax"/>
          <c:max val="6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3089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1150167317136571E-2"/>
          <c:y val="4.9069370052355302E-2"/>
          <c:w val="0.26863475860693498"/>
          <c:h val="0.24322922623861271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368585980115419E-2"/>
          <c:y val="9.2020526823041002E-2"/>
          <c:w val="0.90412714447016207"/>
          <c:h val="0.79170492438586071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5.101422394109737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A5A-4214-BA87-22E044AFBEB6}"/>
                </c:ext>
              </c:extLst>
            </c:dLbl>
            <c:dLbl>
              <c:idx val="1"/>
              <c:layout>
                <c:manualLayout>
                  <c:x val="2.2038747241252092E-3"/>
                  <c:y val="-9.059940127524997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A5A-4214-BA87-22E044AFBEB6}"/>
                </c:ext>
              </c:extLst>
            </c:dLbl>
            <c:dLbl>
              <c:idx val="2"/>
              <c:layout>
                <c:manualLayout>
                  <c:x val="0"/>
                  <c:y val="-6.633188068351605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A5A-4214-BA87-22E044AFBEB6}"/>
                </c:ext>
              </c:extLst>
            </c:dLbl>
            <c:dLbl>
              <c:idx val="4"/>
              <c:layout>
                <c:manualLayout>
                  <c:x val="0"/>
                  <c:y val="-9.059940127524997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A5A-4214-BA87-22E044AFBE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Sheet1!$B$1:$O$1</c:f>
              <c:strCache>
                <c:ptCount val="14"/>
                <c:pt idx="0">
                  <c:v>2010/7-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strCache>
            </c:strRef>
          </c:cat>
          <c:val>
            <c:numRef>
              <c:f>Sheet1!$B$2:$O$2</c:f>
              <c:numCache>
                <c:formatCode>General</c:formatCode>
                <c:ptCount val="14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  <c:pt idx="4">
                  <c:v>2</c:v>
                </c:pt>
                <c:pt idx="5">
                  <c:v>4</c:v>
                </c:pt>
                <c:pt idx="6">
                  <c:v>3</c:v>
                </c:pt>
                <c:pt idx="7">
                  <c:v>5</c:v>
                </c:pt>
                <c:pt idx="8">
                  <c:v>7</c:v>
                </c:pt>
                <c:pt idx="9">
                  <c:v>18</c:v>
                </c:pt>
                <c:pt idx="10">
                  <c:v>7</c:v>
                </c:pt>
                <c:pt idx="11">
                  <c:v>4</c:v>
                </c:pt>
                <c:pt idx="12">
                  <c:v>9</c:v>
                </c:pt>
                <c:pt idx="1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30-4E05-B65A-A53A64FCC7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0559936"/>
        <c:axId val="760435280"/>
      </c:barChart>
      <c:catAx>
        <c:axId val="760559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60435280"/>
        <c:crosses val="autoZero"/>
        <c:auto val="1"/>
        <c:lblAlgn val="ctr"/>
        <c:lblOffset val="100"/>
        <c:noMultiLvlLbl val="0"/>
      </c:catAx>
      <c:valAx>
        <c:axId val="7604352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60559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A76D-4CAA-B116-180237E9AC18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76D-4CAA-B116-180237E9AC18}"/>
              </c:ext>
            </c:extLst>
          </c:dPt>
          <c:dPt>
            <c:idx val="2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A76D-4CAA-B116-180237E9AC18}"/>
              </c:ext>
            </c:extLst>
          </c:dPt>
          <c:dPt>
            <c:idx val="3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A76D-4CAA-B116-180237E9AC18}"/>
              </c:ext>
            </c:extLst>
          </c:dPt>
          <c:dPt>
            <c:idx val="4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76D-4CAA-B116-180237E9AC18}"/>
              </c:ext>
            </c:extLst>
          </c:dPt>
          <c:dLbls>
            <c:dLbl>
              <c:idx val="0"/>
              <c:layout>
                <c:manualLayout>
                  <c:x val="-0.14552078417090622"/>
                  <c:y val="0.1705996638547112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0185730230046098"/>
                      <c:h val="0.2191680054396299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A76D-4CAA-B116-180237E9AC18}"/>
                </c:ext>
              </c:extLst>
            </c:dLbl>
            <c:dLbl>
              <c:idx val="1"/>
              <c:layout>
                <c:manualLayout>
                  <c:x val="-0.16757964463256581"/>
                  <c:y val="-0.1113889776746548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204665584009374"/>
                      <c:h val="0.292738939424210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76D-4CAA-B116-180237E9AC18}"/>
                </c:ext>
              </c:extLst>
            </c:dLbl>
            <c:dLbl>
              <c:idx val="2"/>
              <c:layout>
                <c:manualLayout>
                  <c:x val="0.20844869083940626"/>
                  <c:y val="-0.2005678039470767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106340729839844"/>
                      <c:h val="0.225926490188869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A76D-4CAA-B116-180237E9AC18}"/>
                </c:ext>
              </c:extLst>
            </c:dLbl>
            <c:dLbl>
              <c:idx val="3"/>
              <c:layout>
                <c:manualLayout>
                  <c:x val="0.11209043916586846"/>
                  <c:y val="0.1316485741006001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777863250721874"/>
                      <c:h val="0.2288229836528294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A76D-4CAA-B116-180237E9AC18}"/>
                </c:ext>
              </c:extLst>
            </c:dLbl>
            <c:dLbl>
              <c:idx val="4"/>
              <c:layout>
                <c:manualLayout>
                  <c:x val="0.13238436913049756"/>
                  <c:y val="7.156099845183930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666410247834376"/>
                      <c:h val="0.2288229836528294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A76D-4CAA-B116-180237E9AC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6歳未満</c:v>
                </c:pt>
                <c:pt idx="1">
                  <c:v>6歳以上10歳未満</c:v>
                </c:pt>
                <c:pt idx="2">
                  <c:v>6歳以上18歳未満</c:v>
                </c:pt>
                <c:pt idx="3">
                  <c:v>10歳以上15歳未満</c:v>
                </c:pt>
                <c:pt idx="4">
                  <c:v>15歳以上18歳未満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29</c:v>
                </c:pt>
                <c:pt idx="1">
                  <c:v>9</c:v>
                </c:pt>
                <c:pt idx="2">
                  <c:v>24</c:v>
                </c:pt>
                <c:pt idx="3">
                  <c:v>13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6D-4CAA-B116-180237E9AC1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2395177985419E-2"/>
          <c:y val="4.3769841269841278E-2"/>
          <c:w val="0.91647882798437741"/>
          <c:h val="0.804569047619047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2.9559208199584704E-3"/>
                  <c:y val="2.4719841269841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F04-4B3D-9D6A-55B2252FAC0E}"/>
                </c:ext>
              </c:extLst>
            </c:dLbl>
            <c:dLbl>
              <c:idx val="4"/>
              <c:layout>
                <c:manualLayout>
                  <c:x val="-1.4779604099792352E-3"/>
                  <c:y val="1.4640476190476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F04-4B3D-9D6A-55B2252FAC0E}"/>
                </c:ext>
              </c:extLst>
            </c:dLbl>
            <c:dLbl>
              <c:idx val="7"/>
              <c:layout>
                <c:manualLayout>
                  <c:x val="-5.4191255677228719E-17"/>
                  <c:y val="2.00392857142857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F04-4B3D-9D6A-55B2252FAC0E}"/>
                </c:ext>
              </c:extLst>
            </c:dLbl>
            <c:dLbl>
              <c:idx val="10"/>
              <c:layout>
                <c:manualLayout>
                  <c:x val="-1.67119270391485E-3"/>
                  <c:y val="-2.50789682539682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360-46A1-A653-BC5EEFB43AED}"/>
                </c:ext>
              </c:extLst>
            </c:dLbl>
            <c:dLbl>
              <c:idx val="14"/>
              <c:layout>
                <c:manualLayout>
                  <c:x val="-1.4779604099792352E-3"/>
                  <c:y val="1.00793650793650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360-46A1-A653-BC5EEFB43AED}"/>
                </c:ext>
              </c:extLst>
            </c:dLbl>
            <c:dLbl>
              <c:idx val="18"/>
              <c:layout>
                <c:manualLayout>
                  <c:x val="0"/>
                  <c:y val="-2.01587301587302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360-46A1-A653-BC5EEFB43AED}"/>
                </c:ext>
              </c:extLst>
            </c:dLbl>
            <c:dLbl>
              <c:idx val="19"/>
              <c:layout>
                <c:manualLayout>
                  <c:x val="-1.4779604099792352E-3"/>
                  <c:y val="-2.51984126984126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360-46A1-A653-BC5EEFB43AED}"/>
                </c:ext>
              </c:extLst>
            </c:dLbl>
            <c:dLbl>
              <c:idx val="20"/>
              <c:layout>
                <c:manualLayout>
                  <c:x val="0"/>
                  <c:y val="-2.01587301587301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360-46A1-A653-BC5EEFB43A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Sheet1!$B$1:$AB$1</c:f>
              <c:strCache>
                <c:ptCount val="27"/>
                <c:pt idx="0">
                  <c:v>97</c:v>
                </c:pt>
                <c:pt idx="1">
                  <c:v>98</c:v>
                </c:pt>
                <c:pt idx="2">
                  <c:v>99</c:v>
                </c:pt>
                <c:pt idx="3">
                  <c:v>00</c:v>
                </c:pt>
                <c:pt idx="4">
                  <c:v>01</c:v>
                </c:pt>
                <c:pt idx="5">
                  <c:v>02</c:v>
                </c:pt>
                <c:pt idx="6">
                  <c:v>03</c:v>
                </c:pt>
                <c:pt idx="7">
                  <c:v>04</c:v>
                </c:pt>
                <c:pt idx="8">
                  <c:v>05</c:v>
                </c:pt>
                <c:pt idx="9">
                  <c:v>06</c:v>
                </c:pt>
                <c:pt idx="10">
                  <c:v>07</c:v>
                </c:pt>
                <c:pt idx="11">
                  <c:v>08</c:v>
                </c:pt>
                <c:pt idx="12">
                  <c:v>09</c:v>
                </c:pt>
                <c:pt idx="13">
                  <c:v>10</c:v>
                </c:pt>
                <c:pt idx="14">
                  <c:v>11</c:v>
                </c:pt>
                <c:pt idx="15">
                  <c:v>12</c:v>
                </c:pt>
                <c:pt idx="16">
                  <c:v>13</c:v>
                </c:pt>
                <c:pt idx="17">
                  <c:v>14</c:v>
                </c:pt>
                <c:pt idx="18">
                  <c:v>15</c:v>
                </c:pt>
                <c:pt idx="19">
                  <c:v>16</c:v>
                </c:pt>
                <c:pt idx="20">
                  <c:v>17</c:v>
                </c:pt>
                <c:pt idx="21">
                  <c:v>18</c:v>
                </c:pt>
                <c:pt idx="22">
                  <c:v>19</c:v>
                </c:pt>
                <c:pt idx="23">
                  <c:v>20</c:v>
                </c:pt>
                <c:pt idx="24">
                  <c:v>21</c:v>
                </c:pt>
                <c:pt idx="25">
                  <c:v>22</c:v>
                </c:pt>
                <c:pt idx="26">
                  <c:v>23</c:v>
                </c:pt>
              </c:strCache>
            </c:strRef>
          </c:cat>
          <c:val>
            <c:numRef>
              <c:f>Sheet1!$B$2:$AB$2</c:f>
              <c:numCache>
                <c:formatCode>General</c:formatCode>
                <c:ptCount val="27"/>
                <c:pt idx="0">
                  <c:v>19</c:v>
                </c:pt>
                <c:pt idx="1">
                  <c:v>83</c:v>
                </c:pt>
                <c:pt idx="2">
                  <c:v>85</c:v>
                </c:pt>
                <c:pt idx="3">
                  <c:v>71</c:v>
                </c:pt>
                <c:pt idx="4">
                  <c:v>71</c:v>
                </c:pt>
                <c:pt idx="5">
                  <c:v>59</c:v>
                </c:pt>
                <c:pt idx="6">
                  <c:v>75</c:v>
                </c:pt>
                <c:pt idx="7">
                  <c:v>90</c:v>
                </c:pt>
                <c:pt idx="8">
                  <c:v>82</c:v>
                </c:pt>
                <c:pt idx="9">
                  <c:v>102</c:v>
                </c:pt>
                <c:pt idx="10">
                  <c:v>92</c:v>
                </c:pt>
                <c:pt idx="11">
                  <c:v>96</c:v>
                </c:pt>
                <c:pt idx="12">
                  <c:v>98</c:v>
                </c:pt>
                <c:pt idx="13">
                  <c:v>81</c:v>
                </c:pt>
                <c:pt idx="14">
                  <c:v>68</c:v>
                </c:pt>
                <c:pt idx="15">
                  <c:v>65</c:v>
                </c:pt>
                <c:pt idx="16">
                  <c:v>37</c:v>
                </c:pt>
                <c:pt idx="17">
                  <c:v>27</c:v>
                </c:pt>
                <c:pt idx="18">
                  <c:v>33</c:v>
                </c:pt>
                <c:pt idx="19">
                  <c:v>32</c:v>
                </c:pt>
                <c:pt idx="20">
                  <c:v>35</c:v>
                </c:pt>
                <c:pt idx="21">
                  <c:v>29</c:v>
                </c:pt>
                <c:pt idx="22">
                  <c:v>28</c:v>
                </c:pt>
                <c:pt idx="23">
                  <c:v>9</c:v>
                </c:pt>
                <c:pt idx="24">
                  <c:v>12</c:v>
                </c:pt>
                <c:pt idx="25">
                  <c:v>15</c:v>
                </c:pt>
                <c:pt idx="26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04-4B3D-9D6A-55B2252FAC0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5"/>
        <c:axId val="760549744"/>
        <c:axId val="760556016"/>
      </c:barChart>
      <c:catAx>
        <c:axId val="760549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760556016"/>
        <c:crosses val="autoZero"/>
        <c:auto val="1"/>
        <c:lblAlgn val="ctr"/>
        <c:lblOffset val="100"/>
        <c:noMultiLvlLbl val="0"/>
      </c:catAx>
      <c:valAx>
        <c:axId val="760556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lg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760549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342614783306539E-2"/>
          <c:y val="5.822893044213065E-2"/>
          <c:w val="0.93606906468790185"/>
          <c:h val="0.82600475517613237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Sheet1!$A$4</c:f>
              <c:strCache>
                <c:ptCount val="1"/>
                <c:pt idx="0">
                  <c:v>〈旧法〉脳死下提供件数（Ｎ＝86）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 w="23407">
              <a:noFill/>
            </a:ln>
          </c:spPr>
          <c:invertIfNegative val="0"/>
          <c:dLbls>
            <c:dLbl>
              <c:idx val="4"/>
              <c:layout>
                <c:manualLayout>
                  <c:x val="-5.5570208515722383E-17"/>
                  <c:y val="-3.4103650309308335E-2"/>
                </c:manualLayout>
              </c:layout>
              <c:spPr>
                <a:noFill/>
                <a:ln w="23407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tx1"/>
                      </a:solidFill>
                      <a:effectLst/>
                      <a:latin typeface="ＭＳ Ｐゴシック"/>
                      <a:ea typeface="ＭＳ Ｐゴシック"/>
                      <a:cs typeface="ＭＳ Ｐゴシック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11-4578-9714-8D25F0E9D198}"/>
                </c:ext>
              </c:extLst>
            </c:dLbl>
            <c:dLbl>
              <c:idx val="5"/>
              <c:layout>
                <c:manualLayout>
                  <c:x val="-5.5570208515722383E-17"/>
                  <c:y val="-4.4597081173710897E-2"/>
                </c:manualLayout>
              </c:layout>
              <c:spPr>
                <a:noFill/>
                <a:ln w="23407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tx1"/>
                      </a:solidFill>
                      <a:effectLst/>
                      <a:latin typeface="ＭＳ Ｐゴシック"/>
                      <a:ea typeface="ＭＳ Ｐゴシック"/>
                      <a:cs typeface="ＭＳ Ｐゴシック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11-4578-9714-8D25F0E9D198}"/>
                </c:ext>
              </c:extLst>
            </c:dLbl>
            <c:dLbl>
              <c:idx val="6"/>
              <c:layout>
                <c:manualLayout>
                  <c:x val="3.0311372982279898E-3"/>
                  <c:y val="-3.9350365741509664E-2"/>
                </c:manualLayout>
              </c:layout>
              <c:spPr>
                <a:noFill/>
                <a:ln w="23407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tx1"/>
                      </a:solidFill>
                      <a:effectLst/>
                      <a:latin typeface="ＭＳ Ｐゴシック"/>
                      <a:ea typeface="ＭＳ Ｐゴシック"/>
                      <a:cs typeface="ＭＳ Ｐゴシック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211-4578-9714-8D25F0E9D198}"/>
                </c:ext>
              </c:extLst>
            </c:dLbl>
            <c:dLbl>
              <c:idx val="7"/>
              <c:layout>
                <c:manualLayout>
                  <c:x val="0"/>
                  <c:y val="-3.1480292593207788E-2"/>
                </c:manualLayout>
              </c:layout>
              <c:spPr>
                <a:noFill/>
                <a:ln w="23407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tx1"/>
                      </a:solidFill>
                      <a:effectLst/>
                      <a:latin typeface="ＭＳ Ｐゴシック"/>
                      <a:ea typeface="ＭＳ Ｐゴシック"/>
                      <a:cs typeface="ＭＳ Ｐゴシック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11-4578-9714-8D25F0E9D198}"/>
                </c:ext>
              </c:extLst>
            </c:dLbl>
            <c:dLbl>
              <c:idx val="8"/>
              <c:layout>
                <c:manualLayout>
                  <c:x val="-1.5155686491140506E-3"/>
                  <c:y val="-2.6233577161006459E-2"/>
                </c:manualLayout>
              </c:layout>
              <c:spPr>
                <a:noFill/>
                <a:ln w="23407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tx1"/>
                      </a:solidFill>
                      <a:effectLst/>
                      <a:latin typeface="ＭＳ Ｐゴシック"/>
                      <a:ea typeface="ＭＳ Ｐゴシック"/>
                      <a:cs typeface="ＭＳ Ｐゴシック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211-4578-9714-8D25F0E9D198}"/>
                </c:ext>
              </c:extLst>
            </c:dLbl>
            <c:dLbl>
              <c:idx val="9"/>
              <c:layout>
                <c:manualLayout>
                  <c:x val="-5.5570208515722383E-17"/>
                  <c:y val="-3.6727008025408972E-2"/>
                </c:manualLayout>
              </c:layout>
              <c:spPr>
                <a:noFill/>
                <a:ln w="23407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tx1"/>
                      </a:solidFill>
                      <a:effectLst/>
                      <a:latin typeface="ＭＳ Ｐゴシック"/>
                      <a:ea typeface="ＭＳ Ｐゴシック"/>
                      <a:cs typeface="ＭＳ Ｐゴシック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211-4578-9714-8D25F0E9D198}"/>
                </c:ext>
              </c:extLst>
            </c:dLbl>
            <c:dLbl>
              <c:idx val="10"/>
              <c:layout>
                <c:manualLayout>
                  <c:x val="0"/>
                  <c:y val="-4.9843796605912226E-2"/>
                </c:manualLayout>
              </c:layout>
              <c:spPr>
                <a:noFill/>
                <a:ln w="23407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tx1"/>
                      </a:solidFill>
                      <a:effectLst/>
                      <a:latin typeface="ＭＳ Ｐゴシック"/>
                      <a:ea typeface="ＭＳ Ｐゴシック"/>
                      <a:cs typeface="ＭＳ Ｐゴシック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211-4578-9714-8D25F0E9D198}"/>
                </c:ext>
              </c:extLst>
            </c:dLbl>
            <c:dLbl>
              <c:idx val="11"/>
              <c:layout>
                <c:manualLayout>
                  <c:x val="0"/>
                  <c:y val="-5.2467154322012849E-2"/>
                </c:manualLayout>
              </c:layout>
              <c:spPr>
                <a:noFill/>
                <a:ln w="23407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tx1"/>
                      </a:solidFill>
                      <a:effectLst/>
                      <a:latin typeface="ＭＳ Ｐゴシック"/>
                      <a:ea typeface="ＭＳ Ｐゴシック"/>
                      <a:cs typeface="ＭＳ Ｐゴシック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211-4578-9714-8D25F0E9D198}"/>
                </c:ext>
              </c:extLst>
            </c:dLbl>
            <c:dLbl>
              <c:idx val="12"/>
              <c:layout>
                <c:manualLayout>
                  <c:x val="0"/>
                  <c:y val="-5.771386975421415E-2"/>
                </c:manualLayout>
              </c:layout>
              <c:spPr>
                <a:noFill/>
                <a:ln w="23407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tx1"/>
                      </a:solidFill>
                      <a:effectLst/>
                      <a:latin typeface="ＭＳ Ｐゴシック"/>
                      <a:ea typeface="ＭＳ Ｐゴシック"/>
                      <a:cs typeface="ＭＳ Ｐゴシック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211-4578-9714-8D25F0E9D198}"/>
                </c:ext>
              </c:extLst>
            </c:dLbl>
            <c:dLbl>
              <c:idx val="13"/>
              <c:layout>
                <c:manualLayout>
                  <c:x val="0"/>
                  <c:y val="-6.0337227470314746E-2"/>
                </c:manualLayout>
              </c:layout>
              <c:spPr>
                <a:noFill/>
                <a:ln w="23407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tx1"/>
                      </a:solidFill>
                      <a:effectLst/>
                      <a:latin typeface="ＭＳ Ｐゴシック"/>
                      <a:ea typeface="ＭＳ Ｐゴシック"/>
                      <a:cs typeface="ＭＳ Ｐゴシック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211-4578-9714-8D25F0E9D198}"/>
                </c:ext>
              </c:extLst>
            </c:dLbl>
            <c:dLbl>
              <c:idx val="14"/>
              <c:layout>
                <c:manualLayout>
                  <c:x val="-1.5155686491139949E-3"/>
                  <c:y val="-3.4103650309308335E-2"/>
                </c:manualLayout>
              </c:layout>
              <c:spPr>
                <a:noFill/>
                <a:ln w="23407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tx1"/>
                      </a:solidFill>
                      <a:effectLst/>
                      <a:latin typeface="ＭＳ Ｐゴシック"/>
                      <a:ea typeface="ＭＳ Ｐゴシック"/>
                      <a:cs typeface="ＭＳ Ｐゴシック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211-4578-9714-8D25F0E9D198}"/>
                </c:ext>
              </c:extLst>
            </c:dLbl>
            <c:dLbl>
              <c:idx val="15"/>
              <c:layout>
                <c:manualLayout>
                  <c:x val="-8.3133083197653684E-4"/>
                  <c:y val="-2.318250502958849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211-4578-9714-8D25F0E9D198}"/>
                </c:ext>
              </c:extLst>
            </c:dLbl>
            <c:spPr>
              <a:noFill/>
              <a:ln w="2340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chemeClr val="tx1"/>
                    </a:solidFill>
                    <a:effectLst/>
                    <a:latin typeface="ＭＳ Ｐゴシック"/>
                    <a:ea typeface="ＭＳ Ｐゴシック"/>
                    <a:cs typeface="ＭＳ Ｐゴシック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Sheet1!$B$1:$AE$1</c:f>
              <c:numCache>
                <c:formatCode>General</c:formatCode>
                <c:ptCount val="3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</c:v>
                </c:pt>
              </c:numCache>
            </c:numRef>
          </c:cat>
          <c:val>
            <c:numRef>
              <c:f>Sheet1!$B$4:$AB$4</c:f>
              <c:numCache>
                <c:formatCode>General</c:formatCode>
                <c:ptCount val="27"/>
                <c:pt idx="4">
                  <c:v>4</c:v>
                </c:pt>
                <c:pt idx="5">
                  <c:v>5</c:v>
                </c:pt>
                <c:pt idx="6">
                  <c:v>8</c:v>
                </c:pt>
                <c:pt idx="7">
                  <c:v>6</c:v>
                </c:pt>
                <c:pt idx="8">
                  <c:v>3</c:v>
                </c:pt>
                <c:pt idx="9">
                  <c:v>5</c:v>
                </c:pt>
                <c:pt idx="10">
                  <c:v>9</c:v>
                </c:pt>
                <c:pt idx="11">
                  <c:v>10</c:v>
                </c:pt>
                <c:pt idx="12">
                  <c:v>13</c:v>
                </c:pt>
                <c:pt idx="13">
                  <c:v>13</c:v>
                </c:pt>
                <c:pt idx="14">
                  <c:v>7</c:v>
                </c:pt>
                <c:pt idx="1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56-49F0-8413-BA537B269590}"/>
            </c:ext>
          </c:extLst>
        </c:ser>
        <c:ser>
          <c:idx val="4"/>
          <c:order val="1"/>
          <c:tx>
            <c:strRef>
              <c:f>Sheet1!$A$5</c:f>
              <c:strCache>
                <c:ptCount val="1"/>
                <c:pt idx="0">
                  <c:v>〈改正法〉脳死下提供件数(N＝934)</c:v>
                </c:pt>
              </c:strCache>
            </c:strRef>
          </c:tx>
          <c:spPr>
            <a:solidFill>
              <a:srgbClr val="C00000"/>
            </a:solidFill>
            <a:ln w="23407">
              <a:noFill/>
            </a:ln>
          </c:spPr>
          <c:invertIfNegative val="0"/>
          <c:dLbls>
            <c:dLbl>
              <c:idx val="25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>
                      <a:ln w="127" cmpd="sng">
                        <a:noFill/>
                      </a:ln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C-4211-4578-9714-8D25F0E9D198}"/>
                </c:ext>
              </c:extLst>
            </c:dLbl>
            <c:dLbl>
              <c:idx val="27"/>
              <c:tx>
                <c:rich>
                  <a:bodyPr/>
                  <a:lstStyle/>
                  <a:p>
                    <a:r>
                      <a:rPr lang="en-US" altLang="ja-JP"/>
                      <a:t>93</a:t>
                    </a:r>
                    <a:endParaRPr lang="en-US" altLang="ja-JP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FCC-49D2-95B7-D969B495AFCC}"/>
                </c:ext>
              </c:extLst>
            </c:dLbl>
            <c:dLbl>
              <c:idx val="28"/>
              <c:layout>
                <c:manualLayout>
                  <c:x val="1.3913958055440153E-3"/>
                  <c:y val="-6.4834028362537932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900">
                        <a:ln w="127" cmpd="sng"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defRPr>
                    </a:pPr>
                    <a:fld id="{F5456BF8-76D4-4A36-8C05-F9716A4E0605}" type="VALUE">
                      <a:rPr lang="en-US" altLang="ja-JP" sz="900"/>
                      <a:pPr>
                        <a:defRPr sz="900">
                          <a:ln w="127" cmpd="sng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3581392546172158E-2"/>
                      <c:h val="3.679050958412600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DAD0-4D78-9241-7B634D26BF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n w="127" cmpd="sng">
                      <a:noFill/>
                    </a:ln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Sheet1!$B$1:$AE$1</c:f>
              <c:numCache>
                <c:formatCode>General</c:formatCode>
                <c:ptCount val="3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</c:v>
                </c:pt>
              </c:numCache>
            </c:numRef>
          </c:cat>
          <c:val>
            <c:numRef>
              <c:f>Sheet1!$B$5:$AD$5</c:f>
              <c:numCache>
                <c:formatCode>General</c:formatCode>
                <c:ptCount val="29"/>
                <c:pt idx="15">
                  <c:v>29</c:v>
                </c:pt>
                <c:pt idx="16">
                  <c:v>44</c:v>
                </c:pt>
                <c:pt idx="17">
                  <c:v>45</c:v>
                </c:pt>
                <c:pt idx="18">
                  <c:v>47</c:v>
                </c:pt>
                <c:pt idx="19">
                  <c:v>50</c:v>
                </c:pt>
                <c:pt idx="20">
                  <c:v>58</c:v>
                </c:pt>
                <c:pt idx="21">
                  <c:v>64</c:v>
                </c:pt>
                <c:pt idx="22">
                  <c:v>76</c:v>
                </c:pt>
                <c:pt idx="23">
                  <c:v>66</c:v>
                </c:pt>
                <c:pt idx="24">
                  <c:v>97</c:v>
                </c:pt>
                <c:pt idx="25">
                  <c:v>68</c:v>
                </c:pt>
                <c:pt idx="26">
                  <c:v>66</c:v>
                </c:pt>
                <c:pt idx="27">
                  <c:v>93</c:v>
                </c:pt>
                <c:pt idx="28">
                  <c:v>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F3-4557-96C3-BDE698423515}"/>
            </c:ext>
          </c:extLst>
        </c:ser>
        <c:ser>
          <c:idx val="3"/>
          <c:order val="2"/>
          <c:tx>
            <c:strRef>
              <c:f>Sheet1!$A$2</c:f>
              <c:strCache>
                <c:ptCount val="1"/>
                <c:pt idx="0">
                  <c:v>〈旧法〉心停止後提供件数（Ｎ＝1,291）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 w="23407">
              <a:noFill/>
            </a:ln>
          </c:spPr>
          <c:invertIfNegative val="0"/>
          <c:dLbls>
            <c:spPr>
              <a:noFill/>
              <a:ln w="2340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chemeClr val="tx1"/>
                    </a:solidFill>
                    <a:effectLst/>
                    <a:latin typeface="ＭＳ Ｐゴシック"/>
                    <a:ea typeface="ＭＳ Ｐゴシック"/>
                    <a:cs typeface="ＭＳ Ｐゴシック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Sheet1!$B$1:$AE$1</c:f>
              <c:numCache>
                <c:formatCode>General</c:formatCode>
                <c:ptCount val="3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</c:v>
                </c:pt>
              </c:numCache>
            </c:numRef>
          </c:cat>
          <c:val>
            <c:numRef>
              <c:f>Sheet1!$B$2:$AB$2</c:f>
              <c:numCache>
                <c:formatCode>General</c:formatCode>
                <c:ptCount val="27"/>
                <c:pt idx="0">
                  <c:v>62</c:v>
                </c:pt>
                <c:pt idx="1">
                  <c:v>98</c:v>
                </c:pt>
                <c:pt idx="2">
                  <c:v>82</c:v>
                </c:pt>
                <c:pt idx="3">
                  <c:v>83</c:v>
                </c:pt>
                <c:pt idx="4">
                  <c:v>85</c:v>
                </c:pt>
                <c:pt idx="5">
                  <c:v>71</c:v>
                </c:pt>
                <c:pt idx="6">
                  <c:v>71</c:v>
                </c:pt>
                <c:pt idx="7">
                  <c:v>59</c:v>
                </c:pt>
                <c:pt idx="8">
                  <c:v>75</c:v>
                </c:pt>
                <c:pt idx="9">
                  <c:v>90</c:v>
                </c:pt>
                <c:pt idx="10">
                  <c:v>82</c:v>
                </c:pt>
                <c:pt idx="11">
                  <c:v>102</c:v>
                </c:pt>
                <c:pt idx="12">
                  <c:v>92</c:v>
                </c:pt>
                <c:pt idx="13">
                  <c:v>96</c:v>
                </c:pt>
                <c:pt idx="14">
                  <c:v>98</c:v>
                </c:pt>
                <c:pt idx="15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8956-49F0-8413-BA537B269590}"/>
            </c:ext>
          </c:extLst>
        </c:ser>
        <c:ser>
          <c:idx val="1"/>
          <c:order val="3"/>
          <c:tx>
            <c:strRef>
              <c:f>Sheet1!$A$3</c:f>
              <c:strCache>
                <c:ptCount val="1"/>
                <c:pt idx="0">
                  <c:v>〈改正法〉心停止後提供件数（N=444）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  <a:alpha val="99000"/>
              </a:schemeClr>
            </a:solidFill>
            <a:ln w="23407">
              <a:noFill/>
            </a:ln>
          </c:spPr>
          <c:invertIfNegative val="0"/>
          <c:dLbls>
            <c:dLbl>
              <c:idx val="22"/>
              <c:layout>
                <c:manualLayout>
                  <c:x val="1.0605988641008439E-16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211-4578-9714-8D25F0E9D198}"/>
                </c:ext>
              </c:extLst>
            </c:dLbl>
            <c:dLbl>
              <c:idx val="23"/>
              <c:layout>
                <c:manualLayout>
                  <c:x val="1.1388093578113695E-7"/>
                  <c:y val="2.35788286381734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="1">
                      <a:ln w="3175">
                        <a:noFill/>
                      </a:ln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3.3394787282369262E-2"/>
                      <c:h val="4.528958065086217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4211-4578-9714-8D25F0E9D198}"/>
                </c:ext>
              </c:extLst>
            </c:dLbl>
            <c:dLbl>
              <c:idx val="25"/>
              <c:layout>
                <c:manualLayout>
                  <c:x val="-2.1211977282016879E-16"/>
                  <c:y val="2.3576044066039655E-3"/>
                </c:manualLayout>
              </c:layout>
              <c:tx>
                <c:rich>
                  <a:bodyPr wrap="square" lIns="38100" tIns="19050" rIns="38100" bIns="19050" anchor="ctr" anchorCtr="0">
                    <a:spAutoFit/>
                  </a:bodyPr>
                  <a:lstStyle/>
                  <a:p>
                    <a:pPr algn="ctr">
                      <a:defRPr lang="en-US" altLang="ja-JP" sz="1200" b="1" i="0" u="none" strike="noStrike" kern="1200" baseline="0">
                        <a:ln w="3175"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ＭＳ Ｐゴシック"/>
                        <a:ea typeface="ＭＳ Ｐゴシック"/>
                        <a:cs typeface="ＭＳ Ｐゴシック"/>
                      </a:defRPr>
                    </a:pPr>
                    <a:fld id="{C694B550-C777-4BAB-9BCE-E4013F4B2063}" type="VALUE">
                      <a:rPr lang="en-US" altLang="ja-JP" sz="1200" b="1" i="0" u="none" strike="noStrike" kern="1200" baseline="0">
                        <a:ln w="3175"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ＭＳ Ｐゴシック"/>
                        <a:ea typeface="ＭＳ Ｐゴシック"/>
                        <a:cs typeface="ＭＳ Ｐゴシック"/>
                      </a:rPr>
                      <a:pPr algn="ctr">
                        <a:defRPr lang="en-US" altLang="ja-JP" sz="1200" b="1" i="0" u="none" strike="noStrike" kern="1200" baseline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/>
                          <a:ea typeface="ＭＳ Ｐゴシック"/>
                          <a:cs typeface="ＭＳ Ｐゴシック"/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>
                  <a:outerShdw dir="5400000" algn="ctr" rotWithShape="0">
                    <a:schemeClr val="bg1"/>
                  </a:outerShdw>
                </a:effectLst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4211-4578-9714-8D25F0E9D198}"/>
                </c:ext>
              </c:extLst>
            </c:dLbl>
            <c:dLbl>
              <c:idx val="26"/>
              <c:layout>
                <c:manualLayout>
                  <c:x val="-8.920293708044128E-4"/>
                  <c:y val="4.7152088132078399E-3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200" b="1">
                        <a:ln w="3175"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defRPr>
                    </a:pPr>
                    <a:fld id="{9A358B64-A618-49A2-91FD-1129D814C7B6}" type="VALUE">
                      <a:rPr lang="en-US" altLang="ja-JP" sz="1200">
                        <a:ln w="3175">
                          <a:noFill/>
                        </a:ln>
                        <a:solidFill>
                          <a:schemeClr val="bg1"/>
                        </a:solidFill>
                      </a:rPr>
                      <a:pPr>
                        <a:defRPr sz="1200" b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8653126754834047E-2"/>
                      <c:h val="5.329374043035375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99D-4E51-BB84-0EAFEAFB1BF5}"/>
                </c:ext>
              </c:extLst>
            </c:dLbl>
            <c:dLbl>
              <c:idx val="27"/>
              <c:layout>
                <c:manualLayout>
                  <c:x val="-8.4004272357190741E-4"/>
                  <c:y val="4.7152088132078442E-3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200" b="1">
                        <a:ln w="3175"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defRPr>
                    </a:pPr>
                    <a:r>
                      <a:rPr lang="en-US" altLang="ja-JP" sz="1200" dirty="0">
                        <a:ln w="3175">
                          <a:noFill/>
                        </a:ln>
                        <a:solidFill>
                          <a:schemeClr val="bg1"/>
                        </a:solidFill>
                      </a:rPr>
                      <a:t>15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731092604446754E-2"/>
                      <c:h val="7.686978449639342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1244-4445-BBB6-A2B6A3220FAF}"/>
                </c:ext>
              </c:extLst>
            </c:dLbl>
            <c:dLbl>
              <c:idx val="28"/>
              <c:layout>
                <c:manualLayout>
                  <c:x val="-1.3913958055444234E-3"/>
                  <c:y val="7.0728132198118751E-3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200" b="1" baseline="0">
                        <a:ln w="3175"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defRPr>
                    </a:pPr>
                    <a:fld id="{5C1B8A48-0345-4DB1-B609-881B8DD8F550}" type="VALUE">
                      <a:rPr lang="en-US" altLang="ja-JP" sz="1200">
                        <a:ln w="3175">
                          <a:noFill/>
                        </a:ln>
                        <a:solidFill>
                          <a:schemeClr val="bg1"/>
                        </a:solidFill>
                      </a:rPr>
                      <a:pPr>
                        <a:defRPr sz="1200" b="1" baseline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BDD-4AD4-A00A-3BD174316F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n w="3175">
                      <a:noFill/>
                    </a:ln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Sheet1!$B$1:$AE$1</c:f>
              <c:numCache>
                <c:formatCode>General</c:formatCode>
                <c:ptCount val="3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</c:v>
                </c:pt>
              </c:numCache>
            </c:numRef>
          </c:cat>
          <c:val>
            <c:numRef>
              <c:f>Sheet1!$B$3:$AD$3</c:f>
              <c:numCache>
                <c:formatCode>General</c:formatCode>
                <c:ptCount val="29"/>
                <c:pt idx="15">
                  <c:v>36</c:v>
                </c:pt>
                <c:pt idx="16">
                  <c:v>68</c:v>
                </c:pt>
                <c:pt idx="17">
                  <c:v>65</c:v>
                </c:pt>
                <c:pt idx="18">
                  <c:v>37</c:v>
                </c:pt>
                <c:pt idx="19">
                  <c:v>27</c:v>
                </c:pt>
                <c:pt idx="20">
                  <c:v>33</c:v>
                </c:pt>
                <c:pt idx="21">
                  <c:v>32</c:v>
                </c:pt>
                <c:pt idx="22">
                  <c:v>35</c:v>
                </c:pt>
                <c:pt idx="23">
                  <c:v>29</c:v>
                </c:pt>
                <c:pt idx="24">
                  <c:v>28</c:v>
                </c:pt>
                <c:pt idx="25">
                  <c:v>9</c:v>
                </c:pt>
                <c:pt idx="26">
                  <c:v>12</c:v>
                </c:pt>
                <c:pt idx="27">
                  <c:v>15</c:v>
                </c:pt>
                <c:pt idx="28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56-49F0-8413-BA537B2695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92125696"/>
        <c:axId val="192126480"/>
      </c:barChart>
      <c:catAx>
        <c:axId val="19212569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11704">
            <a:solidFill>
              <a:schemeClr val="bg1">
                <a:lumMod val="85000"/>
              </a:schemeClr>
            </a:solidFill>
            <a:prstDash val="solid"/>
          </a:ln>
        </c:spPr>
        <c:txPr>
          <a:bodyPr rot="-2700000" vert="horz"/>
          <a:lstStyle/>
          <a:p>
            <a:pPr>
              <a:defRPr sz="922" b="1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92126480"/>
        <c:crosses val="autoZero"/>
        <c:auto val="1"/>
        <c:lblAlgn val="ctr"/>
        <c:lblOffset val="100"/>
        <c:noMultiLvlLbl val="0"/>
      </c:catAx>
      <c:valAx>
        <c:axId val="192126480"/>
        <c:scaling>
          <c:orientation val="minMax"/>
          <c:max val="160"/>
          <c:min val="0"/>
        </c:scaling>
        <c:delete val="0"/>
        <c:axPos val="l"/>
        <c:majorGridlines>
          <c:spPr>
            <a:ln w="11704">
              <a:solidFill>
                <a:schemeClr val="bg1">
                  <a:lumMod val="75000"/>
                </a:schemeClr>
              </a:solidFill>
              <a:prstDash val="lgDash"/>
            </a:ln>
          </c:spPr>
        </c:majorGridlines>
        <c:numFmt formatCode="General" sourceLinked="1"/>
        <c:majorTickMark val="in"/>
        <c:minorTickMark val="none"/>
        <c:tickLblPos val="nextTo"/>
        <c:spPr>
          <a:ln w="11704">
            <a:solidFill>
              <a:schemeClr val="bg1">
                <a:lumMod val="75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defRPr>
            </a:pPr>
            <a:endParaRPr lang="ja-JP"/>
          </a:p>
        </c:txPr>
        <c:crossAx val="192125696"/>
        <c:crosses val="autoZero"/>
        <c:crossBetween val="between"/>
        <c:majorUnit val="20"/>
      </c:valAx>
      <c:spPr>
        <a:noFill/>
        <a:ln w="11704">
          <a:noFill/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1184" b="1" i="0" u="none" strike="noStrike" baseline="0">
                <a:solidFill>
                  <a:schemeClr val="accent1">
                    <a:lumMod val="40000"/>
                    <a:lumOff val="6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/>
              </a:defRPr>
            </a:pPr>
            <a:endParaRPr lang="ja-JP"/>
          </a:p>
        </c:txPr>
      </c:legendEntry>
      <c:legendEntry>
        <c:idx val="1"/>
        <c:txPr>
          <a:bodyPr/>
          <a:lstStyle/>
          <a:p>
            <a:pPr>
              <a:defRPr sz="1184" b="1" i="0" u="none" strike="noStrike" baseline="0">
                <a:solidFill>
                  <a:schemeClr val="accent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/>
              </a:defRPr>
            </a:pPr>
            <a:endParaRPr lang="ja-JP"/>
          </a:p>
        </c:txPr>
      </c:legendEntry>
      <c:legendEntry>
        <c:idx val="2"/>
        <c:txPr>
          <a:bodyPr/>
          <a:lstStyle/>
          <a:p>
            <a:pPr>
              <a:defRPr sz="1184" b="1" i="0" u="none" strike="noStrike" baseline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/>
              </a:defRPr>
            </a:pPr>
            <a:endParaRPr lang="ja-JP"/>
          </a:p>
        </c:txPr>
      </c:legendEntry>
      <c:legendEntry>
        <c:idx val="3"/>
        <c:txPr>
          <a:bodyPr/>
          <a:lstStyle/>
          <a:p>
            <a:pPr>
              <a:defRPr sz="1184" b="1" i="0" u="none" strike="noStrike" baseline="0">
                <a:solidFill>
                  <a:schemeClr val="accent6">
                    <a:lumMod val="40000"/>
                    <a:lumOff val="6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/>
              </a:defRPr>
            </a:pPr>
            <a:endParaRPr lang="ja-JP"/>
          </a:p>
        </c:txPr>
      </c:legendEntry>
      <c:layout>
        <c:manualLayout>
          <c:xMode val="edge"/>
          <c:yMode val="edge"/>
          <c:x val="8.6303461234014694E-2"/>
          <c:y val="7.7047254560386608E-2"/>
          <c:w val="0.28763087474424887"/>
          <c:h val="0.16712259394403828"/>
        </c:manualLayout>
      </c:layout>
      <c:overlay val="1"/>
      <c:spPr>
        <a:solidFill>
          <a:schemeClr val="bg1"/>
        </a:solidFill>
        <a:ln w="11704">
          <a:solidFill>
            <a:schemeClr val="bg1">
              <a:lumMod val="50000"/>
            </a:schemeClr>
          </a:solidFill>
          <a:prstDash val="solid"/>
        </a:ln>
      </c:spPr>
      <c:txPr>
        <a:bodyPr/>
        <a:lstStyle/>
        <a:p>
          <a:pPr>
            <a:defRPr sz="1184" b="1" i="0" u="none" strike="noStrike" baseline="0">
              <a:solidFill>
                <a:schemeClr val="bg1">
                  <a:lumMod val="50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59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807843086588379E-2"/>
          <c:y val="5.1778413936125783E-2"/>
          <c:w val="0.93635396161417328"/>
          <c:h val="0.8403772235350938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非公表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4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4BE-461D-95F2-0A8FA5F0C28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Sheet1!$A$2:$A$28</c:f>
              <c:numCache>
                <c:formatCode>General</c:formatCode>
                <c:ptCount val="2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  <c:pt idx="25">
                  <c:v>2022</c:v>
                </c:pt>
                <c:pt idx="26">
                  <c:v>2023</c:v>
                </c:pt>
              </c:numCache>
            </c:numRef>
          </c:cat>
          <c:val>
            <c:numRef>
              <c:f>Sheet1!$B$2:$B$28</c:f>
              <c:numCache>
                <c:formatCode>General</c:formatCode>
                <c:ptCount val="27"/>
                <c:pt idx="1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DC-4147-8A5D-B45515BC284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本人意思表示による提供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4BE-461D-95F2-0A8FA5F0C28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BE-461D-95F2-0A8FA5F0C2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Sheet1!$A$2:$A$28</c:f>
              <c:numCache>
                <c:formatCode>General</c:formatCode>
                <c:ptCount val="2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  <c:pt idx="25">
                  <c:v>2022</c:v>
                </c:pt>
                <c:pt idx="26">
                  <c:v>2023</c:v>
                </c:pt>
              </c:numCache>
            </c:numRef>
          </c:cat>
          <c:val>
            <c:numRef>
              <c:f>Sheet1!$C$2:$C$28</c:f>
              <c:numCache>
                <c:formatCode>General</c:formatCode>
                <c:ptCount val="27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5</c:v>
                </c:pt>
                <c:pt idx="4">
                  <c:v>8</c:v>
                </c:pt>
                <c:pt idx="5">
                  <c:v>6</c:v>
                </c:pt>
                <c:pt idx="6">
                  <c:v>3</c:v>
                </c:pt>
                <c:pt idx="7">
                  <c:v>5</c:v>
                </c:pt>
                <c:pt idx="8">
                  <c:v>9</c:v>
                </c:pt>
                <c:pt idx="9">
                  <c:v>10</c:v>
                </c:pt>
                <c:pt idx="10">
                  <c:v>13</c:v>
                </c:pt>
                <c:pt idx="11">
                  <c:v>13</c:v>
                </c:pt>
                <c:pt idx="12">
                  <c:v>7</c:v>
                </c:pt>
                <c:pt idx="13">
                  <c:v>4</c:v>
                </c:pt>
                <c:pt idx="14">
                  <c:v>10</c:v>
                </c:pt>
                <c:pt idx="15">
                  <c:v>11</c:v>
                </c:pt>
                <c:pt idx="16">
                  <c:v>18</c:v>
                </c:pt>
                <c:pt idx="17">
                  <c:v>13</c:v>
                </c:pt>
                <c:pt idx="18">
                  <c:v>20</c:v>
                </c:pt>
                <c:pt idx="19">
                  <c:v>12</c:v>
                </c:pt>
                <c:pt idx="20">
                  <c:v>12</c:v>
                </c:pt>
                <c:pt idx="21">
                  <c:v>9</c:v>
                </c:pt>
                <c:pt idx="22">
                  <c:v>14</c:v>
                </c:pt>
                <c:pt idx="23">
                  <c:v>19</c:v>
                </c:pt>
                <c:pt idx="24">
                  <c:v>19</c:v>
                </c:pt>
                <c:pt idx="25">
                  <c:v>16</c:v>
                </c:pt>
                <c:pt idx="26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BDC-4147-8A5D-B45515BC284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家族承諾による提供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4BE-461D-95F2-0A8FA5F0C28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4BE-461D-95F2-0A8FA5F0C28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4BE-461D-95F2-0A8FA5F0C28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4BE-461D-95F2-0A8FA5F0C28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4BE-461D-95F2-0A8FA5F0C28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4BE-461D-95F2-0A8FA5F0C28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4BE-461D-95F2-0A8FA5F0C28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4BE-461D-95F2-0A8FA5F0C28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4BE-461D-95F2-0A8FA5F0C28D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4BE-461D-95F2-0A8FA5F0C28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4BE-461D-95F2-0A8FA5F0C28D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4BE-461D-95F2-0A8FA5F0C28D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4BE-461D-95F2-0A8FA5F0C2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Sheet1!$A$2:$A$28</c:f>
              <c:numCache>
                <c:formatCode>General</c:formatCode>
                <c:ptCount val="2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  <c:pt idx="25">
                  <c:v>2022</c:v>
                </c:pt>
                <c:pt idx="26">
                  <c:v>2023</c:v>
                </c:pt>
              </c:numCache>
            </c:numRef>
          </c:cat>
          <c:val>
            <c:numRef>
              <c:f>Sheet1!$D$2:$D$28</c:f>
              <c:numCache>
                <c:formatCode>General</c:formatCode>
                <c:ptCount val="2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28</c:v>
                </c:pt>
                <c:pt idx="14">
                  <c:v>33</c:v>
                </c:pt>
                <c:pt idx="15">
                  <c:v>34</c:v>
                </c:pt>
                <c:pt idx="16">
                  <c:v>29</c:v>
                </c:pt>
                <c:pt idx="17">
                  <c:v>37</c:v>
                </c:pt>
                <c:pt idx="18">
                  <c:v>38</c:v>
                </c:pt>
                <c:pt idx="19">
                  <c:v>52</c:v>
                </c:pt>
                <c:pt idx="20">
                  <c:v>64</c:v>
                </c:pt>
                <c:pt idx="21">
                  <c:v>57</c:v>
                </c:pt>
                <c:pt idx="22">
                  <c:v>83</c:v>
                </c:pt>
                <c:pt idx="23">
                  <c:v>49</c:v>
                </c:pt>
                <c:pt idx="24">
                  <c:v>47</c:v>
                </c:pt>
                <c:pt idx="25">
                  <c:v>77</c:v>
                </c:pt>
                <c:pt idx="26">
                  <c:v>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14BE-461D-95F2-0A8FA5F0C28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760462720"/>
        <c:axId val="760465856"/>
      </c:barChart>
      <c:catAx>
        <c:axId val="760462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pPr>
            <a:endParaRPr lang="ja-JP"/>
          </a:p>
        </c:txPr>
        <c:crossAx val="760465856"/>
        <c:crosses val="autoZero"/>
        <c:auto val="1"/>
        <c:lblAlgn val="ctr"/>
        <c:lblOffset val="100"/>
        <c:noMultiLvlLbl val="0"/>
      </c:catAx>
      <c:valAx>
        <c:axId val="760465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60462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本人意思表示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32A-489D-ABE3-295A100274D6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32A-489D-ABE3-295A100274D6}"/>
              </c:ext>
            </c:extLst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32A-489D-ABE3-295A100274D6}"/>
              </c:ext>
            </c:extLst>
          </c:dPt>
          <c:dLbls>
            <c:dLbl>
              <c:idx val="0"/>
              <c:layout>
                <c:manualLayout>
                  <c:x val="-0.16337285532986026"/>
                  <c:y val="-0.223812780292935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7686553873552984"/>
                      <c:h val="7.844174027708197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32A-489D-ABE3-295A100274D6}"/>
                </c:ext>
              </c:extLst>
            </c:dLbl>
            <c:dLbl>
              <c:idx val="1"/>
              <c:layout>
                <c:manualLayout>
                  <c:x val="-8.1074736539499787E-2"/>
                  <c:y val="-9.778363121668111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014247551202135"/>
                      <c:h val="6.503490610678609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32A-489D-ABE3-295A100274D6}"/>
                </c:ext>
              </c:extLst>
            </c:dLbl>
            <c:dLbl>
              <c:idx val="2"/>
              <c:layout>
                <c:manualLayout>
                  <c:x val="0.21613226663675056"/>
                  <c:y val="-2.78393448634453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014247551202135"/>
                      <c:h val="5.327452525564937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32A-489D-ABE3-295A100274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意思表示カード</c:v>
                </c:pt>
                <c:pt idx="1">
                  <c:v>健康保険証</c:v>
                </c:pt>
                <c:pt idx="2">
                  <c:v>運転免許証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81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32A-489D-ABE3-295A100274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63077465785473E-2"/>
          <c:y val="0.1742235602099089"/>
          <c:w val="0.5814505681459432"/>
          <c:h val="0.6544929747929664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本人意思表示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E0B-4294-B1FD-5929964E2F1A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E0B-4294-B1FD-5929964E2F1A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E0B-4294-B1FD-5929964E2F1A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E0B-4294-B1FD-5929964E2F1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E0B-4294-B1FD-5929964E2F1A}"/>
              </c:ext>
            </c:extLst>
          </c:dPt>
          <c:dPt>
            <c:idx val="7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E0B-4294-B1FD-5929964E2F1A}"/>
              </c:ext>
            </c:extLst>
          </c:dPt>
          <c:dPt>
            <c:idx val="1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7E0B-4294-B1FD-5929964E2F1A}"/>
              </c:ext>
            </c:extLst>
          </c:dPt>
          <c:dPt>
            <c:idx val="1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7E0B-4294-B1FD-5929964E2F1A}"/>
              </c:ext>
            </c:extLst>
          </c:dPt>
          <c:dPt>
            <c:idx val="13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A1F5-4B2F-A9AF-5903097D244F}"/>
              </c:ext>
            </c:extLst>
          </c:dPt>
          <c:dPt>
            <c:idx val="15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780A-4BEB-8D9F-38438074DB97}"/>
              </c:ext>
            </c:extLst>
          </c:dPt>
          <c:dPt>
            <c:idx val="16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0959-4D92-B94F-633A4A4653C0}"/>
              </c:ext>
            </c:extLst>
          </c:dPt>
          <c:dLbls>
            <c:dLbl>
              <c:idx val="0"/>
              <c:layout>
                <c:manualLayout>
                  <c:x val="-0.22744634849756262"/>
                  <c:y val="-4.81268603833212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70541816201119"/>
                      <c:h val="5.327452525564937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0B-4294-B1FD-5929964E2F1A}"/>
                </c:ext>
              </c:extLst>
            </c:dLbl>
            <c:dLbl>
              <c:idx val="1"/>
              <c:layout>
                <c:manualLayout>
                  <c:x val="-0.17615870868287786"/>
                  <c:y val="-0.11167086245551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062856931380785"/>
                      <c:h val="6.027195186207573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6-D83E-41EB-B863-96B908A8B9F1}"/>
                </c:ext>
              </c:extLst>
            </c:dLbl>
            <c:dLbl>
              <c:idx val="2"/>
              <c:layout>
                <c:manualLayout>
                  <c:x val="5.9527090562672628E-2"/>
                  <c:y val="-0.1057488226957235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5752503311079173"/>
                      <c:h val="6.702905928328362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0B-4294-B1FD-5929964E2F1A}"/>
                </c:ext>
              </c:extLst>
            </c:dLbl>
            <c:dLbl>
              <c:idx val="3"/>
              <c:layout>
                <c:manualLayout>
                  <c:x val="4.6696947597478715E-2"/>
                  <c:y val="-5.483842603341153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10046C4-BD6B-4984-A8CA-94EB0E31840D}" type="CATEGORYNAME">
                      <a:rPr lang="ja-JP" altLang="en-US"/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[分類名]</a:t>
                    </a:fld>
                    <a:r>
                      <a:rPr lang="en-US" altLang="ja-JP" baseline="0" dirty="0"/>
                      <a:t>, 10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625060999820273"/>
                      <c:h val="6.6152142287644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E0B-4294-B1FD-5929964E2F1A}"/>
                </c:ext>
              </c:extLst>
            </c:dLbl>
            <c:dLbl>
              <c:idx val="4"/>
              <c:layout>
                <c:manualLayout>
                  <c:x val="3.6065154390399423E-2"/>
                  <c:y val="-2.056470755380602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A5409FC-485C-4F87-8AB8-9F5FE42F05B0}" type="CATEGORYNAME">
                      <a:rPr lang="ja-JP" altLang="en-US"/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[分類名]</a:t>
                    </a:fld>
                    <a:r>
                      <a:rPr lang="en-US" altLang="ja-JP" baseline="0" dirty="0"/>
                      <a:t>, 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6063107525237046"/>
                      <c:h val="6.027195186207573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E0B-4294-B1FD-5929964E2F1A}"/>
                </c:ext>
              </c:extLst>
            </c:dLbl>
            <c:dLbl>
              <c:idx val="5"/>
              <c:layout>
                <c:manualLayout>
                  <c:x val="-1.7976173752214208E-3"/>
                  <c:y val="-2.686174774674876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E64845F-C2EF-4C7A-81DB-4BD58924FCB7}" type="CATEGORYNAME">
                      <a:rPr lang="ja-JP" altLang="en-US"/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[分類名]</a:t>
                    </a:fld>
                    <a:r>
                      <a:rPr lang="en-US" altLang="ja-JP" baseline="0" dirty="0"/>
                      <a:t>, 89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250306647745159"/>
                      <c:h val="5.806688045248760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7E0B-4294-B1FD-5929964E2F1A}"/>
                </c:ext>
              </c:extLst>
            </c:dLbl>
            <c:dLbl>
              <c:idx val="6"/>
              <c:layout>
                <c:manualLayout>
                  <c:x val="-3.3705918023847398E-2"/>
                  <c:y val="-0.102104290620029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53B55D2-372B-4D43-B99D-C1A69FB02106}" type="CATEGORYNAME">
                      <a:rPr lang="ja-JP" altLang="en-US"/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[分類名]</a:t>
                    </a:fld>
                    <a:r>
                      <a:rPr lang="en-US" altLang="ja-JP" baseline="0" dirty="0"/>
                      <a:t>, 25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368649708373493"/>
                      <c:h val="5.586174514784308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7E0B-4294-B1FD-5929964E2F1A}"/>
                </c:ext>
              </c:extLst>
            </c:dLbl>
            <c:dLbl>
              <c:idx val="7"/>
              <c:layout>
                <c:manualLayout>
                  <c:x val="-1.7355621190658095E-7"/>
                  <c:y val="-0.1059194841691991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719638683735805"/>
                      <c:h val="9.550935086266343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7E0B-4294-B1FD-5929964E2F1A}"/>
                </c:ext>
              </c:extLst>
            </c:dLbl>
            <c:dLbl>
              <c:idx val="8"/>
              <c:layout>
                <c:manualLayout>
                  <c:x val="1.7466176497642504E-2"/>
                  <c:y val="-4.1809245520352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253001915019243"/>
                      <c:h val="0.132517118125461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7E0B-4294-B1FD-5929964E2F1A}"/>
                </c:ext>
              </c:extLst>
            </c:dLbl>
            <c:dLbl>
              <c:idx val="9"/>
              <c:layout>
                <c:manualLayout>
                  <c:x val="4.518535976987835E-2"/>
                  <c:y val="3.687955458221724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340294788697048"/>
                      <c:h val="0.158154239854738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7E0B-4294-B1FD-5929964E2F1A}"/>
                </c:ext>
              </c:extLst>
            </c:dLbl>
            <c:dLbl>
              <c:idx val="10"/>
              <c:layout>
                <c:manualLayout>
                  <c:x val="4.4988113135046436E-2"/>
                  <c:y val="0.1183470180156141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245845498177482"/>
                      <c:h val="0.1130768704324232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6-DD79-49CD-BAD3-F293610738D9}"/>
                </c:ext>
              </c:extLst>
            </c:dLbl>
            <c:dLbl>
              <c:idx val="11"/>
              <c:layout>
                <c:manualLayout>
                  <c:x val="4.5437710501990435E-2"/>
                  <c:y val="0.2170510736945696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2F542BC-150B-452C-A8C5-2AE5F012FAB6}" type="CATEGORYNAME">
                      <a:rPr lang="ja-JP" altLang="en-US" smtClean="0"/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[分類名]</a:t>
                    </a:fld>
                    <a:r>
                      <a:rPr lang="en-US" altLang="ja-JP" baseline="0" dirty="0"/>
                      <a:t>, </a:t>
                    </a:r>
                    <a:fld id="{C7EB6EFF-71AB-49AD-A9D3-01497302ABA2}" type="VALUE">
                      <a:rPr lang="en-US" altLang="ja-JP" baseline="0"/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[値]</a:t>
                    </a:fld>
                    <a:endParaRPr lang="en-US" altLang="ja-JP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261916803400036"/>
                      <c:h val="0.121128280252128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7E0B-4294-B1FD-5929964E2F1A}"/>
                </c:ext>
              </c:extLst>
            </c:dLbl>
            <c:dLbl>
              <c:idx val="12"/>
              <c:layout>
                <c:manualLayout>
                  <c:x val="8.1030010993050461E-2"/>
                  <c:y val="0.2906595546168692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705365405409876"/>
                      <c:h val="5.327452525564937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5-7E0B-4294-B1FD-5929964E2F1A}"/>
                </c:ext>
              </c:extLst>
            </c:dLbl>
            <c:dLbl>
              <c:idx val="13"/>
              <c:layout>
                <c:manualLayout>
                  <c:x val="7.9592444889828334E-2"/>
                  <c:y val="0.3448646056767030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811521529909942"/>
                      <c:h val="6.10069756652717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5-A1F5-4B2F-A9AF-5903097D244F}"/>
                </c:ext>
              </c:extLst>
            </c:dLbl>
            <c:dLbl>
              <c:idx val="14"/>
              <c:layout>
                <c:manualLayout>
                  <c:x val="7.4493016271589094E-2"/>
                  <c:y val="0.4014285967988411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00027044549133"/>
                      <c:h val="4.53874295730154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5-415D-4348-961D-C1A570101107}"/>
                </c:ext>
              </c:extLst>
            </c:dLbl>
            <c:dLbl>
              <c:idx val="15"/>
              <c:layout>
                <c:manualLayout>
                  <c:x val="0.19023248546167676"/>
                  <c:y val="-0.1237634626049030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809B5EC-0D45-4F37-B5A5-B56EE02A518D}" type="CATEGORYNAME">
                      <a:rPr lang="ja-JP" altLang="en-US"/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[分類名]</a:t>
                    </a:fld>
                    <a:r>
                      <a:rPr lang="en-US" altLang="ja-JP" baseline="0" dirty="0"/>
                      <a:t>, 736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34455454432174598"/>
                      <c:h val="7.091509653235446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780A-4BEB-8D9F-38438074DB97}"/>
                </c:ext>
              </c:extLst>
            </c:dLbl>
            <c:dLbl>
              <c:idx val="16"/>
              <c:layout>
                <c:manualLayout>
                  <c:x val="-0.10069443829278851"/>
                  <c:y val="5.8783383970878568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0959-4D92-B94F-633A4A4653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Sheet1!$A$2:$A$18</c:f>
              <c:strCache>
                <c:ptCount val="17"/>
                <c:pt idx="0">
                  <c:v>意思表示カード</c:v>
                </c:pt>
                <c:pt idx="1">
                  <c:v>意思登録カード</c:v>
                </c:pt>
                <c:pt idx="2">
                  <c:v>意思登録カード＋健康保険証</c:v>
                </c:pt>
                <c:pt idx="3">
                  <c:v>意思表示カード＋健康保険証</c:v>
                </c:pt>
                <c:pt idx="4">
                  <c:v>意思表示カード＋運転免許証</c:v>
                </c:pt>
                <c:pt idx="5">
                  <c:v>健康保険証</c:v>
                </c:pt>
                <c:pt idx="6">
                  <c:v>運転免許証</c:v>
                </c:pt>
                <c:pt idx="7">
                  <c:v>健康保険証＋運転免許証</c:v>
                </c:pt>
                <c:pt idx="8">
                  <c:v>健康保険証＋エンディングノート</c:v>
                </c:pt>
                <c:pt idx="9">
                  <c:v>健康保険証＋個人番号カード</c:v>
                </c:pt>
                <c:pt idx="10">
                  <c:v>意思登録カード＋健康保険証＋運転免許証</c:v>
                </c:pt>
                <c:pt idx="11">
                  <c:v>意思表示カード＋健康保険証＋運転免許証</c:v>
                </c:pt>
                <c:pt idx="12">
                  <c:v>アイバンク登録</c:v>
                </c:pt>
                <c:pt idx="13">
                  <c:v>腎バンク登録</c:v>
                </c:pt>
                <c:pt idx="14">
                  <c:v>その他</c:v>
                </c:pt>
                <c:pt idx="15">
                  <c:v>なし（家族承諾）</c:v>
                </c:pt>
                <c:pt idx="16">
                  <c:v>非公表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37</c:v>
                </c:pt>
                <c:pt idx="1">
                  <c:v>7</c:v>
                </c:pt>
                <c:pt idx="2">
                  <c:v>1</c:v>
                </c:pt>
                <c:pt idx="3">
                  <c:v>10</c:v>
                </c:pt>
                <c:pt idx="4">
                  <c:v>4</c:v>
                </c:pt>
                <c:pt idx="5">
                  <c:v>89</c:v>
                </c:pt>
                <c:pt idx="6">
                  <c:v>25</c:v>
                </c:pt>
                <c:pt idx="7">
                  <c:v>17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736</c:v>
                </c:pt>
                <c:pt idx="1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7E0B-4294-B1FD-5929964E2F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28425925925925"/>
          <c:y val="0.21098518518518519"/>
          <c:w val="0.65891875"/>
          <c:h val="0.6589187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提供数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BFC-493F-BD9B-EFCD07BF48B9}"/>
              </c:ext>
            </c:extLst>
          </c:dPt>
          <c:dPt>
            <c:idx val="1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BFC-493F-BD9B-EFCD07BF48B9}"/>
              </c:ext>
            </c:extLst>
          </c:dPt>
          <c:dPt>
            <c:idx val="2"/>
            <c:bubble3D val="0"/>
            <c:spPr>
              <a:solidFill>
                <a:srgbClr val="0066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BFC-493F-BD9B-EFCD07BF48B9}"/>
              </c:ext>
            </c:extLst>
          </c:dPt>
          <c:dLbls>
            <c:dLbl>
              <c:idx val="0"/>
              <c:layout>
                <c:manualLayout>
                  <c:x val="-2.6361341411564626E-2"/>
                  <c:y val="-6.5622601604744563E-2"/>
                </c:manualLayout>
              </c:layout>
              <c:spPr>
                <a:solidFill>
                  <a:srgbClr val="FFFFFF"/>
                </a:solidFill>
                <a:ln>
                  <a:solidFill>
                    <a:srgbClr val="000000">
                      <a:lumMod val="25000"/>
                      <a:lumOff val="75000"/>
                    </a:srgb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8529319019274374"/>
                      <c:h val="6.678963893249606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FC-493F-BD9B-EFCD07BF48B9}"/>
                </c:ext>
              </c:extLst>
            </c:dLbl>
            <c:dLbl>
              <c:idx val="1"/>
              <c:layout>
                <c:manualLayout>
                  <c:x val="-4.4097222222222159E-3"/>
                  <c:y val="1.4299537037037034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0A825B9-BBCE-43F1-A03D-F29ECE90642A}" type="CATEGORYNAME">
                      <a:rPr lang="ja-JP" altLang="en-US" sz="1050"/>
                      <a:pPr>
                        <a:defRPr sz="105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[分類名]</a:t>
                    </a:fld>
                    <a:r>
                      <a:rPr lang="ja-JP" altLang="en-US" sz="1050" baseline="0" dirty="0"/>
                      <a:t> </a:t>
                    </a:r>
                    <a:fld id="{068286B0-4217-4FF9-93BE-7000C332BCF1}" type="VALUE">
                      <a:rPr lang="en-US" altLang="ja-JP" sz="1050" baseline="0"/>
                      <a:pPr>
                        <a:defRPr sz="105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[値]</a:t>
                    </a:fld>
                    <a:endParaRPr lang="ja-JP" altLang="en-US" sz="1050" baseline="0" dirty="0"/>
                  </a:p>
                </c:rich>
              </c:tx>
              <c:spPr>
                <a:solidFill>
                  <a:srgbClr val="FFFFFF"/>
                </a:solidFill>
                <a:ln>
                  <a:solidFill>
                    <a:srgbClr val="000000">
                      <a:lumMod val="25000"/>
                      <a:lumOff val="75000"/>
                    </a:srgbClr>
                  </a:solidFill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39197037037037036"/>
                      <c:h val="0.1021043981481481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BFC-493F-BD9B-EFCD07BF48B9}"/>
                </c:ext>
              </c:extLst>
            </c:dLbl>
            <c:dLbl>
              <c:idx val="2"/>
              <c:layout>
                <c:manualLayout>
                  <c:x val="0.21643217592592592"/>
                  <c:y val="4.1462731481481482E-2"/>
                </c:manualLayout>
              </c:layout>
              <c:spPr>
                <a:solidFill>
                  <a:srgbClr val="FFFFFF"/>
                </a:solidFill>
                <a:ln>
                  <a:solidFill>
                    <a:srgbClr val="000000">
                      <a:lumMod val="25000"/>
                      <a:lumOff val="75000"/>
                    </a:srgb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32179861111111113"/>
                      <c:h val="0.112972453703703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FC-493F-BD9B-EFCD07BF48B9}"/>
                </c:ext>
              </c:extLst>
            </c:dLbl>
            <c:spPr>
              <a:solidFill>
                <a:srgbClr val="FFFFFF"/>
              </a:solidFill>
              <a:ln>
                <a:solidFill>
                  <a:srgbClr val="000000">
                    <a:lumMod val="65000"/>
                    <a:lumOff val="35000"/>
                  </a:srgbClr>
                </a:solidFill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f>Sheet1!$A$2:$A$4</c:f>
              <c:strCache>
                <c:ptCount val="3"/>
                <c:pt idx="0">
                  <c:v>家族の申し出</c:v>
                </c:pt>
                <c:pt idx="1">
                  <c:v>臓器提供に関する情報提供（選択肢提示）</c:v>
                </c:pt>
                <c:pt idx="2">
                  <c:v>所持品より意思表示書面発見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78</c:v>
                </c:pt>
                <c:pt idx="1">
                  <c:v>5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BFC-493F-BD9B-EFCD07BF4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764773580637026"/>
          <c:y val="0.21705717592592591"/>
          <c:w val="0.64851316519812929"/>
          <c:h val="0.6482833333333333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提供数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0BC-40FC-8F88-F481C6FBDB5C}"/>
              </c:ext>
            </c:extLst>
          </c:dPt>
          <c:dPt>
            <c:idx val="1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0BC-40FC-8F88-F481C6FBDB5C}"/>
              </c:ext>
            </c:extLst>
          </c:dPt>
          <c:dLbls>
            <c:dLbl>
              <c:idx val="0"/>
              <c:layout>
                <c:manualLayout>
                  <c:x val="-1.9767537986263295E-2"/>
                  <c:y val="-8.6668981481482013E-3"/>
                </c:manualLayout>
              </c:layout>
              <c:spPr>
                <a:solidFill>
                  <a:srgbClr val="FFFFFF"/>
                </a:solidFill>
                <a:ln w="9525" cap="flat" cmpd="sng" algn="ctr">
                  <a:solidFill>
                    <a:srgbClr val="000000">
                      <a:lumMod val="25000"/>
                      <a:lumOff val="75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34737658183953612"/>
                      <c:h val="0.1371643518518518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0BC-40FC-8F88-F481C6FBDB5C}"/>
                </c:ext>
              </c:extLst>
            </c:dLbl>
            <c:dLbl>
              <c:idx val="1"/>
              <c:layout>
                <c:manualLayout>
                  <c:x val="-2.1741964571240373E-2"/>
                  <c:y val="-6.7140277777777785E-2"/>
                </c:manualLayout>
              </c:layout>
              <c:spPr>
                <a:solidFill>
                  <a:srgbClr val="FFFFFF"/>
                </a:solidFill>
                <a:ln w="9525" cap="flat" cmpd="sng" algn="ctr">
                  <a:solidFill>
                    <a:srgbClr val="000000">
                      <a:lumMod val="25000"/>
                      <a:lumOff val="75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47010340933326145"/>
                      <c:h val="0.152778009259259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0BC-40FC-8F88-F481C6FBDB5C}"/>
                </c:ext>
              </c:extLst>
            </c:dLbl>
            <c:spPr>
              <a:solidFill>
                <a:srgbClr val="FFFFFF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Sheet1!$A$2:$A$3</c:f>
              <c:strCache>
                <c:ptCount val="2"/>
                <c:pt idx="0">
                  <c:v>家族の申し出</c:v>
                </c:pt>
                <c:pt idx="1">
                  <c:v>臓器提供に関する情報提供（選択肢提示）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313</c:v>
                </c:pt>
                <c:pt idx="1">
                  <c:v>621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0BC-40FC-8F88-F481C6FBDB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家族からの自発的な申し出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Sheet1!$B$1:$O$1</c:f>
              <c:strCach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strCache>
            </c:strRef>
          </c:cat>
          <c:val>
            <c:numRef>
              <c:f>Sheet1!$B$2:$O$2</c:f>
              <c:numCache>
                <c:formatCode>General</c:formatCode>
                <c:ptCount val="14"/>
                <c:pt idx="0">
                  <c:v>14</c:v>
                </c:pt>
                <c:pt idx="1">
                  <c:v>26</c:v>
                </c:pt>
                <c:pt idx="2">
                  <c:v>26</c:v>
                </c:pt>
                <c:pt idx="3">
                  <c:v>26</c:v>
                </c:pt>
                <c:pt idx="4">
                  <c:v>24</c:v>
                </c:pt>
                <c:pt idx="5">
                  <c:v>34</c:v>
                </c:pt>
                <c:pt idx="6">
                  <c:v>15</c:v>
                </c:pt>
                <c:pt idx="7">
                  <c:v>25</c:v>
                </c:pt>
                <c:pt idx="8">
                  <c:v>12</c:v>
                </c:pt>
                <c:pt idx="9">
                  <c:v>24</c:v>
                </c:pt>
                <c:pt idx="10">
                  <c:v>22</c:v>
                </c:pt>
                <c:pt idx="11">
                  <c:v>21</c:v>
                </c:pt>
                <c:pt idx="12">
                  <c:v>17</c:v>
                </c:pt>
                <c:pt idx="13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55-4A6F-A071-DE6618EB0D2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医療者からの情報提供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Sheet1!$B$1:$O$1</c:f>
              <c:strCach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strCache>
            </c:strRef>
          </c:cat>
          <c:val>
            <c:numRef>
              <c:f>Sheet1!$B$3:$O$3</c:f>
              <c:numCache>
                <c:formatCode>General</c:formatCode>
                <c:ptCount val="14"/>
                <c:pt idx="0">
                  <c:v>15</c:v>
                </c:pt>
                <c:pt idx="1">
                  <c:v>18</c:v>
                </c:pt>
                <c:pt idx="2">
                  <c:v>19</c:v>
                </c:pt>
                <c:pt idx="3">
                  <c:v>21</c:v>
                </c:pt>
                <c:pt idx="4">
                  <c:v>26</c:v>
                </c:pt>
                <c:pt idx="5">
                  <c:v>24</c:v>
                </c:pt>
                <c:pt idx="6">
                  <c:v>49</c:v>
                </c:pt>
                <c:pt idx="7">
                  <c:v>51</c:v>
                </c:pt>
                <c:pt idx="8">
                  <c:v>54</c:v>
                </c:pt>
                <c:pt idx="9">
                  <c:v>73</c:v>
                </c:pt>
                <c:pt idx="10">
                  <c:v>46</c:v>
                </c:pt>
                <c:pt idx="11">
                  <c:v>45</c:v>
                </c:pt>
                <c:pt idx="12">
                  <c:v>76</c:v>
                </c:pt>
                <c:pt idx="13">
                  <c:v>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55-4A6F-A071-DE6618EB0D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26857456"/>
        <c:axId val="526849584"/>
      </c:barChart>
      <c:catAx>
        <c:axId val="526857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26849584"/>
        <c:crosses val="autoZero"/>
        <c:auto val="1"/>
        <c:lblAlgn val="ctr"/>
        <c:lblOffset val="100"/>
        <c:noMultiLvlLbl val="0"/>
      </c:catAx>
      <c:valAx>
        <c:axId val="526849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26857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5712099336306099E-2"/>
          <c:y val="6.3925866782429133E-2"/>
          <c:w val="0.44279905830279853"/>
          <c:h val="0.1272323760697073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8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0.27184</cdr:x>
      <cdr:y>0.50882</cdr:y>
    </cdr:from>
    <cdr:to>
      <cdr:x>0.51816</cdr:x>
      <cdr:y>0.65235</cdr:y>
    </cdr:to>
    <cdr:sp macro="" textlink="">
      <cdr:nvSpPr>
        <cdr:cNvPr id="7" name="角丸四角形吹き出し 6"/>
        <cdr:cNvSpPr/>
      </cdr:nvSpPr>
      <cdr:spPr>
        <a:xfrm xmlns:a="http://schemas.openxmlformats.org/drawingml/2006/main">
          <a:off x="2461847" y="2764375"/>
          <a:ext cx="2230609" cy="779793"/>
        </a:xfrm>
        <a:prstGeom xmlns:a="http://schemas.openxmlformats.org/drawingml/2006/main" prst="wedgeRoundRectCallout">
          <a:avLst>
            <a:gd name="adj1" fmla="val -1430"/>
            <a:gd name="adj2" fmla="val 88885"/>
            <a:gd name="adj3" fmla="val 16667"/>
          </a:avLst>
        </a:prstGeom>
        <a:solidFill xmlns:a="http://schemas.openxmlformats.org/drawingml/2006/main">
          <a:schemeClr val="accent2">
            <a:lumMod val="60000"/>
            <a:lumOff val="40000"/>
          </a:schemeClr>
        </a:solidFill>
        <a:ln xmlns:a="http://schemas.openxmlformats.org/drawingml/2006/main" w="38100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kumimoji="1" lang="ja-JP" altLang="en-US" sz="1400" dirty="0">
              <a:solidFill>
                <a:schemeClr val="tx1"/>
              </a:solidFill>
            </a:rPr>
            <a:t>本人意思表示による提供 </a:t>
          </a:r>
          <a:r>
            <a:rPr lang="en-US" altLang="ja-JP" sz="1400" dirty="0">
              <a:solidFill>
                <a:schemeClr val="tx1"/>
              </a:solidFill>
            </a:rPr>
            <a:t>283</a:t>
          </a:r>
          <a:r>
            <a:rPr lang="ja-JP" altLang="en-US" sz="1400" dirty="0">
              <a:solidFill>
                <a:schemeClr val="tx1"/>
              </a:solidFill>
            </a:rPr>
            <a:t>件</a:t>
          </a:r>
          <a:endParaRPr kumimoji="1" lang="en-US" altLang="ja-JP" sz="14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0.63467</cdr:x>
      <cdr:y>0.09661</cdr:y>
    </cdr:from>
    <cdr:to>
      <cdr:x>0.86102</cdr:x>
      <cdr:y>0.23765</cdr:y>
    </cdr:to>
    <cdr:sp macro="" textlink="">
      <cdr:nvSpPr>
        <cdr:cNvPr id="4" name="角丸四角形吹き出し 3"/>
        <cdr:cNvSpPr/>
      </cdr:nvSpPr>
      <cdr:spPr>
        <a:xfrm xmlns:a="http://schemas.openxmlformats.org/drawingml/2006/main">
          <a:off x="5305322" y="524871"/>
          <a:ext cx="1892096" cy="766264"/>
        </a:xfrm>
        <a:prstGeom xmlns:a="http://schemas.openxmlformats.org/drawingml/2006/main" prst="wedgeRoundRectCallout">
          <a:avLst>
            <a:gd name="adj1" fmla="val 334"/>
            <a:gd name="adj2" fmla="val 80038"/>
            <a:gd name="adj3" fmla="val 16667"/>
          </a:avLst>
        </a:prstGeom>
        <a:solidFill xmlns:a="http://schemas.openxmlformats.org/drawingml/2006/main">
          <a:schemeClr val="accent6">
            <a:lumMod val="40000"/>
            <a:lumOff val="60000"/>
          </a:schemeClr>
        </a:solidFill>
        <a:ln xmlns:a="http://schemas.openxmlformats.org/drawingml/2006/main" w="38100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kumimoji="1" lang="ja-JP" altLang="en-US" sz="1400" dirty="0"/>
            <a:t>家族承諾による提供 </a:t>
          </a:r>
          <a:r>
            <a:rPr kumimoji="1" lang="en-US" altLang="ja-JP" sz="1400" dirty="0"/>
            <a:t>736</a:t>
          </a:r>
          <a:r>
            <a:rPr kumimoji="1" lang="ja-JP" altLang="en-US" sz="1400" dirty="0"/>
            <a:t>件　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0.76072</cdr:x>
      <cdr:y>0.32092</cdr:y>
    </cdr:from>
    <cdr:to>
      <cdr:x>0.80855</cdr:x>
      <cdr:y>0.37399</cdr:y>
    </cdr:to>
    <cdr:sp macro="" textlink="">
      <cdr:nvSpPr>
        <cdr:cNvPr id="6" name="テキスト ボックス 37"/>
        <cdr:cNvSpPr txBox="1"/>
      </cdr:nvSpPr>
      <cdr:spPr>
        <a:xfrm xmlns:a="http://schemas.openxmlformats.org/drawingml/2006/main">
          <a:off x="6906535" y="1675052"/>
          <a:ext cx="434244" cy="27700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200" dirty="0"/>
            <a:t>380</a:t>
          </a:r>
          <a:endParaRPr kumimoji="1" lang="ja-JP" altLang="en-US" sz="1200" dirty="0"/>
        </a:p>
      </cdr:txBody>
    </cdr:sp>
  </cdr:relSizeAnchor>
  <cdr:relSizeAnchor xmlns:cdr="http://schemas.openxmlformats.org/drawingml/2006/chartDrawing">
    <cdr:from>
      <cdr:x>0.8254</cdr:x>
      <cdr:y>0.17994</cdr:y>
    </cdr:from>
    <cdr:to>
      <cdr:x>0.87293</cdr:x>
      <cdr:y>0.23301</cdr:y>
    </cdr:to>
    <cdr:sp macro="" textlink="">
      <cdr:nvSpPr>
        <cdr:cNvPr id="3" name="テキスト ボックス 45">
          <a:extLst xmlns:a="http://schemas.openxmlformats.org/drawingml/2006/main">
            <a:ext uri="{FF2B5EF4-FFF2-40B4-BE49-F238E27FC236}">
              <a16:creationId xmlns:a16="http://schemas.microsoft.com/office/drawing/2014/main" id="{6C85E08F-15CE-47E9-A1B9-113E671E83CC}"/>
            </a:ext>
          </a:extLst>
        </cdr:cNvPr>
        <cdr:cNvSpPr txBox="1"/>
      </cdr:nvSpPr>
      <cdr:spPr>
        <a:xfrm xmlns:a="http://schemas.openxmlformats.org/drawingml/2006/main">
          <a:off x="7493746" y="939209"/>
          <a:ext cx="431520" cy="27700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480</a:t>
          </a:r>
        </a:p>
      </cdr:txBody>
    </cdr:sp>
  </cdr:relSizeAnchor>
  <cdr:relSizeAnchor xmlns:cdr="http://schemas.openxmlformats.org/drawingml/2006/chartDrawing">
    <cdr:from>
      <cdr:x>0.85706</cdr:x>
      <cdr:y>0.40899</cdr:y>
    </cdr:from>
    <cdr:to>
      <cdr:x>0.90459</cdr:x>
      <cdr:y>0.46206</cdr:y>
    </cdr:to>
    <cdr:sp macro="" textlink="">
      <cdr:nvSpPr>
        <cdr:cNvPr id="5" name="テキスト ボックス 45">
          <a:extLst xmlns:a="http://schemas.openxmlformats.org/drawingml/2006/main">
            <a:ext uri="{FF2B5EF4-FFF2-40B4-BE49-F238E27FC236}">
              <a16:creationId xmlns:a16="http://schemas.microsoft.com/office/drawing/2014/main" id="{ACD832E2-F899-42CD-805B-BCBF254F7CDA}"/>
            </a:ext>
          </a:extLst>
        </cdr:cNvPr>
        <cdr:cNvSpPr txBox="1"/>
      </cdr:nvSpPr>
      <cdr:spPr>
        <a:xfrm xmlns:a="http://schemas.openxmlformats.org/drawingml/2006/main">
          <a:off x="7781177" y="2134731"/>
          <a:ext cx="431520" cy="27700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318</a:t>
          </a:r>
        </a:p>
      </cdr:txBody>
    </cdr:sp>
  </cdr:relSizeAnchor>
  <cdr:relSizeAnchor xmlns:cdr="http://schemas.openxmlformats.org/drawingml/2006/chartDrawing">
    <cdr:from>
      <cdr:x>0.89198</cdr:x>
      <cdr:y>0.40988</cdr:y>
    </cdr:from>
    <cdr:to>
      <cdr:x>0.93896</cdr:x>
      <cdr:y>0.46295</cdr:y>
    </cdr:to>
    <cdr:sp macro="" textlink="">
      <cdr:nvSpPr>
        <cdr:cNvPr id="7" name="テキスト ボックス 45">
          <a:extLst xmlns:a="http://schemas.openxmlformats.org/drawingml/2006/main">
            <a:ext uri="{FF2B5EF4-FFF2-40B4-BE49-F238E27FC236}">
              <a16:creationId xmlns:a16="http://schemas.microsoft.com/office/drawing/2014/main" id="{73D9E3DD-8FFD-48CE-AD0F-2E6132FD3F85}"/>
            </a:ext>
          </a:extLst>
        </cdr:cNvPr>
        <cdr:cNvSpPr txBox="1"/>
      </cdr:nvSpPr>
      <cdr:spPr>
        <a:xfrm xmlns:a="http://schemas.openxmlformats.org/drawingml/2006/main">
          <a:off x="8098183" y="2139376"/>
          <a:ext cx="426527" cy="27700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317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19302" cy="494813"/>
          </a:xfrm>
          <a:prstGeom prst="rect">
            <a:avLst/>
          </a:prstGeom>
        </p:spPr>
        <p:txBody>
          <a:bodyPr vert="horz" lIns="90599" tIns="45300" rIns="90599" bIns="4530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891" y="3"/>
            <a:ext cx="2919302" cy="494813"/>
          </a:xfrm>
          <a:prstGeom prst="rect">
            <a:avLst/>
          </a:prstGeom>
        </p:spPr>
        <p:txBody>
          <a:bodyPr vert="horz" lIns="90599" tIns="45300" rIns="90599" bIns="45300" rtlCol="0"/>
          <a:lstStyle>
            <a:lvl1pPr algn="r">
              <a:defRPr sz="1200"/>
            </a:lvl1pPr>
          </a:lstStyle>
          <a:p>
            <a:fld id="{B3AEDFFF-82FC-4C21-9268-F47C6EFE3712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371503"/>
            <a:ext cx="2919302" cy="494813"/>
          </a:xfrm>
          <a:prstGeom prst="rect">
            <a:avLst/>
          </a:prstGeom>
        </p:spPr>
        <p:txBody>
          <a:bodyPr vert="horz" lIns="90599" tIns="45300" rIns="90599" bIns="45300" rtlCol="0" anchor="b"/>
          <a:lstStyle>
            <a:lvl1pPr algn="l">
              <a:defRPr sz="1200"/>
            </a:lvl1pPr>
          </a:lstStyle>
          <a:p>
            <a:endParaRPr kumimoji="1" lang="ja-JP" altLang="en-US" dirty="0">
              <a:solidFill>
                <a:schemeClr val="bg1">
                  <a:lumMod val="50000"/>
                </a:schemeClr>
              </a:solidFill>
              <a:latin typeface="Arial Rounded MT Bold" panose="020F0704030504030204" pitchFamily="34" charset="0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891" y="9371503"/>
            <a:ext cx="2919302" cy="494813"/>
          </a:xfrm>
          <a:prstGeom prst="rect">
            <a:avLst/>
          </a:prstGeom>
        </p:spPr>
        <p:txBody>
          <a:bodyPr vert="horz" lIns="90599" tIns="45300" rIns="90599" bIns="45300" rtlCol="0" anchor="b"/>
          <a:lstStyle>
            <a:lvl1pPr algn="r">
              <a:defRPr sz="1200"/>
            </a:lvl1pPr>
          </a:lstStyle>
          <a:p>
            <a:fld id="{604BBF83-BC78-4C62-9FB0-35415A27D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744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19302" cy="494813"/>
          </a:xfrm>
          <a:prstGeom prst="rect">
            <a:avLst/>
          </a:prstGeom>
        </p:spPr>
        <p:txBody>
          <a:bodyPr vert="horz" lIns="90599" tIns="45300" rIns="90599" bIns="4530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891" y="3"/>
            <a:ext cx="2919302" cy="494813"/>
          </a:xfrm>
          <a:prstGeom prst="rect">
            <a:avLst/>
          </a:prstGeom>
        </p:spPr>
        <p:txBody>
          <a:bodyPr vert="horz" lIns="90599" tIns="45300" rIns="90599" bIns="45300" rtlCol="0"/>
          <a:lstStyle>
            <a:lvl1pPr algn="r">
              <a:defRPr sz="1200"/>
            </a:lvl1pPr>
          </a:lstStyle>
          <a:p>
            <a:fld id="{4E58EEDB-3079-4726-A4BA-5F8BC3E8F0DB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99" tIns="45300" rIns="90599" bIns="4530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048" y="4748000"/>
            <a:ext cx="5387667" cy="3884437"/>
          </a:xfrm>
          <a:prstGeom prst="rect">
            <a:avLst/>
          </a:prstGeom>
        </p:spPr>
        <p:txBody>
          <a:bodyPr vert="horz" lIns="90599" tIns="45300" rIns="90599" bIns="4530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1503"/>
            <a:ext cx="2919302" cy="494813"/>
          </a:xfrm>
          <a:prstGeom prst="rect">
            <a:avLst/>
          </a:prstGeom>
        </p:spPr>
        <p:txBody>
          <a:bodyPr vert="horz" lIns="90599" tIns="45300" rIns="90599" bIns="4530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891" y="9371503"/>
            <a:ext cx="2919302" cy="494813"/>
          </a:xfrm>
          <a:prstGeom prst="rect">
            <a:avLst/>
          </a:prstGeom>
        </p:spPr>
        <p:txBody>
          <a:bodyPr vert="horz" lIns="90599" tIns="45300" rIns="90599" bIns="45300" rtlCol="0" anchor="b"/>
          <a:lstStyle>
            <a:lvl1pPr algn="r">
              <a:defRPr sz="1200"/>
            </a:lvl1pPr>
          </a:lstStyle>
          <a:p>
            <a:fld id="{32495F3F-AF0B-44C3-A685-A8F1830D84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372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495F3F-AF0B-44C3-A685-A8F1830D8467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6513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5F3F-AF0B-44C3-A685-A8F1830D8467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6059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5F3F-AF0B-44C3-A685-A8F1830D846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019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5F3F-AF0B-44C3-A685-A8F1830D846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25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495F3F-AF0B-44C3-A685-A8F1830D8467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5904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495F3F-AF0B-44C3-A685-A8F1830D8467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3538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495F3F-AF0B-44C3-A685-A8F1830D8467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06912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495F3F-AF0B-44C3-A685-A8F1830D8467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56824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495F3F-AF0B-44C3-A685-A8F1830D8467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27118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lang="ja-JP" altLang="en-US" dirty="0"/>
              <a:t>「タイトル」スライド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44</a:t>
            </a:r>
            <a:r>
              <a:rPr lang="ja-JP" altLang="en-US" dirty="0"/>
              <a:t>ｐｔボールド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57950" y="4960137"/>
            <a:ext cx="2400300" cy="1463040"/>
          </a:xfrm>
        </p:spPr>
        <p:txBody>
          <a:bodyPr lIns="91440" tIns="0" rIns="91440" bIns="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サブタイトル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16</a:t>
            </a:r>
            <a:r>
              <a:rPr lang="ja-JP" altLang="en-US" dirty="0"/>
              <a:t>ｐｔ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309182" y="4960138"/>
            <a:ext cx="0" cy="1463039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図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915" y="1085004"/>
            <a:ext cx="3464169" cy="2239564"/>
          </a:xfrm>
          <a:prstGeom prst="rect">
            <a:avLst/>
          </a:prstGeom>
        </p:spPr>
      </p:pic>
      <p:sp>
        <p:nvSpPr>
          <p:cNvPr id="15" name="日付プレースホルダー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16" name="フッター プレースホルダー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7" name="スライド番号プレースホルダー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536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ja-JP" altLang="en-US" dirty="0"/>
              <a:t>「タイトルと縦書きテキスト」スライド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91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ja-JP" altLang="en-US" dirty="0"/>
              <a:t>「縦書きタイトルと縦書きテキスト」スライド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3694" y="6470704"/>
            <a:ext cx="1615607" cy="274320"/>
          </a:xfrm>
        </p:spPr>
        <p:txBody>
          <a:bodyPr/>
          <a:lstStyle/>
          <a:p>
            <a:fld id="{C072C7B9-82AA-4622-A44A-6C6F8825B8F6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9301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85101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10" name="図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3613" y="66675"/>
            <a:ext cx="4318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図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50" y="6021388"/>
            <a:ext cx="1441450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6338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"/>
            <a:ext cx="9144000" cy="4572001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062" spc="185" baseline="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lang="ja-JP" altLang="en-US" dirty="0"/>
              <a:t>「タイトル」スライド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44</a:t>
            </a:r>
            <a:r>
              <a:rPr lang="ja-JP" altLang="en-US" dirty="0"/>
              <a:t>ｐｔボールド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57951" y="4960137"/>
            <a:ext cx="2400300" cy="1463040"/>
          </a:xfrm>
        </p:spPr>
        <p:txBody>
          <a:bodyPr lIns="91440" tIns="0" rIns="91440" bIns="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77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422041" indent="0" algn="ctr">
              <a:buNone/>
              <a:defRPr sz="1477"/>
            </a:lvl2pPr>
            <a:lvl3pPr marL="844083" indent="0" algn="ctr">
              <a:buNone/>
              <a:defRPr sz="1477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lang="ja-JP" altLang="en-US" dirty="0"/>
              <a:t>サブタイトル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16</a:t>
            </a:r>
            <a:r>
              <a:rPr lang="ja-JP" altLang="en-US" dirty="0"/>
              <a:t>ｐｔ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309182" y="4960140"/>
            <a:ext cx="0" cy="1463039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図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916" y="1085004"/>
            <a:ext cx="3464169" cy="2239564"/>
          </a:xfrm>
          <a:prstGeom prst="rect">
            <a:avLst/>
          </a:prstGeom>
        </p:spPr>
      </p:pic>
      <p:sp>
        <p:nvSpPr>
          <p:cNvPr id="15" name="日付プレースホルダー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16" name="フッター プレースホルダー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7" name="スライド番号プレースホルダー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4709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ja-JP" altLang="en-US" dirty="0"/>
              <a:t>「タイトルとコンテンツ」スライド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</a:t>
            </a:r>
            <a:r>
              <a:rPr lang="ja-JP" altLang="en-US" dirty="0"/>
              <a:t>ｐｔボールド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23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582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3692" b="1" spc="185" baseline="0"/>
            </a:lvl1pPr>
          </a:lstStyle>
          <a:p>
            <a:r>
              <a:rPr lang="ja-JP" altLang="en-US" dirty="0"/>
              <a:t>「セクション見出し」スライド　小項目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40</a:t>
            </a:r>
            <a:r>
              <a:rPr lang="ja-JP" altLang="en-US" dirty="0"/>
              <a:t>ｐｔボールド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457951" y="4960137"/>
            <a:ext cx="2400300" cy="1463040"/>
          </a:xfrm>
        </p:spPr>
        <p:txBody>
          <a:bodyPr lIns="91440" tIns="0" rIns="91440" bIns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77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422041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大項目タイトル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16</a:t>
            </a:r>
            <a:r>
              <a:rPr lang="ja-JP" altLang="en-US" dirty="0"/>
              <a:t>ｐｔ</a:t>
            </a:r>
            <a:endParaRPr lang="en-US" altLang="ja-JP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Rectangle 8"/>
          <p:cNvSpPr/>
          <p:nvPr/>
        </p:nvSpPr>
        <p:spPr>
          <a:xfrm>
            <a:off x="0" y="2"/>
            <a:ext cx="9144000" cy="4572001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1" name="Straight Connector 7"/>
          <p:cNvCxnSpPr/>
          <p:nvPr userDrawn="1"/>
        </p:nvCxnSpPr>
        <p:spPr>
          <a:xfrm flipV="1">
            <a:off x="6309182" y="4960140"/>
            <a:ext cx="0" cy="1463039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32029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8097" y="0"/>
            <a:ext cx="7290054" cy="1499616"/>
          </a:xfrm>
        </p:spPr>
        <p:txBody>
          <a:bodyPr/>
          <a:lstStyle/>
          <a:p>
            <a:r>
              <a:rPr lang="ja-JP" altLang="en-US" dirty="0"/>
              <a:t>「</a:t>
            </a:r>
            <a:r>
              <a:rPr lang="en-US" altLang="ja-JP" dirty="0"/>
              <a:t>2</a:t>
            </a:r>
            <a:r>
              <a:rPr lang="ja-JP" altLang="en-US" dirty="0" err="1"/>
              <a:t>つの</a:t>
            </a:r>
            <a:r>
              <a:rPr lang="ja-JP" altLang="en-US" dirty="0"/>
              <a:t>コンテンツ」スライド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68096" y="1799999"/>
            <a:ext cx="3566160" cy="4320000"/>
          </a:xfrm>
        </p:spPr>
        <p:txBody>
          <a:bodyPr/>
          <a:lstStyle/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91990" y="1799999"/>
            <a:ext cx="3566160" cy="4320000"/>
          </a:xfrm>
        </p:spPr>
        <p:txBody>
          <a:bodyPr/>
          <a:lstStyle/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1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23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23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6566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768097" y="0"/>
            <a:ext cx="7290054" cy="1499616"/>
          </a:xfrm>
        </p:spPr>
        <p:txBody>
          <a:bodyPr/>
          <a:lstStyle>
            <a:lvl1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lang="ja-JP" altLang="en-US" dirty="0"/>
              <a:t>「比較」スライド　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68096" y="1800000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31" b="1" cap="none" baseline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 dirty="0"/>
              <a:t>タイトル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22pt</a:t>
            </a:r>
            <a:r>
              <a:rPr lang="ja-JP" altLang="en-US" dirty="0"/>
              <a:t>ボールド　アクセント</a:t>
            </a:r>
            <a:r>
              <a:rPr lang="en-US" altLang="ja-JP" dirty="0"/>
              <a:t>1</a:t>
            </a:r>
            <a:r>
              <a:rPr lang="ja-JP" altLang="en-US" dirty="0"/>
              <a:t>（色）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68096" y="2700000"/>
            <a:ext cx="3566160" cy="3341572"/>
          </a:xfrm>
        </p:spPr>
        <p:txBody>
          <a:bodyPr/>
          <a:lstStyle>
            <a:lvl1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  <a:lvl2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2pPr>
            <a:lvl3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3pPr>
            <a:lvl4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4pPr>
            <a:lvl5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5pPr>
          </a:lstStyle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491990" y="1800000"/>
            <a:ext cx="3566160" cy="822960"/>
          </a:xfrm>
        </p:spPr>
        <p:txBody>
          <a:bodyPr lIns="137160" rIns="137160" anchor="ctr">
            <a:normAutofit/>
          </a:bodyPr>
          <a:lstStyle>
            <a:lvl1pPr marL="0" marR="0" indent="0" algn="l" defTabSz="844083" rtl="0" eaLnBrk="1" fontAlgn="auto" latinLnBrk="0" hangingPunct="1">
              <a:lnSpc>
                <a:spcPct val="90000"/>
              </a:lnSpc>
              <a:spcBef>
                <a:spcPts val="1662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tabLst/>
              <a:defRPr lang="en-US" sz="2031" b="1" kern="1200" cap="none" baseline="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 dirty="0"/>
              <a:t>タイトル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22pt</a:t>
            </a:r>
            <a:r>
              <a:rPr lang="ja-JP" altLang="en-US" dirty="0"/>
              <a:t>ボールド　アクセント</a:t>
            </a:r>
            <a:r>
              <a:rPr lang="en-US" altLang="ja-JP" dirty="0"/>
              <a:t>1</a:t>
            </a:r>
            <a:r>
              <a:rPr lang="ja-JP" altLang="en-US" dirty="0"/>
              <a:t>（色）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491990" y="2700000"/>
            <a:ext cx="3566160" cy="3341572"/>
          </a:xfrm>
        </p:spPr>
        <p:txBody>
          <a:bodyPr/>
          <a:lstStyle>
            <a:lvl1pPr marL="0" marR="0" indent="0" algn="l" defTabSz="844083" rtl="0" eaLnBrk="1" fontAlgn="auto" latinLnBrk="0" hangingPunct="1">
              <a:lnSpc>
                <a:spcPct val="90000"/>
              </a:lnSpc>
              <a:spcBef>
                <a:spcPts val="1108"/>
              </a:spcBef>
              <a:spcAft>
                <a:spcPts val="185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tabLst/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  <a:lvl2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2pPr>
            <a:lvl3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3pPr>
            <a:lvl4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4pPr>
            <a:lvl5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5pPr>
          </a:lstStyle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451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23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23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2724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ja-JP" altLang="en-US" dirty="0"/>
              <a:t>「タイトルのみ」スライド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1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23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23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7411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1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23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23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6" name="図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4" y="212727"/>
            <a:ext cx="431800" cy="6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図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9" y="6021388"/>
            <a:ext cx="1441450" cy="6842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77008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768096" y="0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2954"/>
            </a:lvl1pPr>
          </a:lstStyle>
          <a:p>
            <a:r>
              <a:rPr lang="ja-JP" altLang="en-US" dirty="0"/>
              <a:t>「タイトル付きのコンテンツ」スライド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1846"/>
            </a:lvl1pPr>
            <a:lvl2pPr>
              <a:defRPr sz="1477"/>
            </a:lvl2pPr>
            <a:lvl3pPr>
              <a:defRPr sz="1108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68096" y="1843314"/>
            <a:ext cx="3291840" cy="4176486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554"/>
              </a:spcBef>
              <a:buNone/>
              <a:defRPr sz="1477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1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23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23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039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ja-JP" altLang="en-US" dirty="0"/>
              <a:t>「タイトルとコンテンツ」スライド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</a:t>
            </a:r>
            <a:r>
              <a:rPr lang="ja-JP" altLang="en-US" dirty="0"/>
              <a:t>ｐｔボールド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8467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062" spc="185" baseline="0"/>
            </a:lvl1pPr>
          </a:lstStyle>
          <a:p>
            <a:r>
              <a:rPr lang="ja-JP" altLang="en-US" dirty="0"/>
              <a:t>「セクション見出し」スライド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40</a:t>
            </a:r>
            <a:r>
              <a:rPr lang="ja-JP" altLang="en-US" dirty="0"/>
              <a:t>ｐｔボールド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lIns="457200" tIns="365760" anchor="t"/>
          <a:lstStyle>
            <a:lvl1pPr marL="0" indent="0">
              <a:buNone/>
              <a:defRPr sz="2215"/>
            </a:lvl1pPr>
            <a:lvl2pPr marL="316531" indent="0">
              <a:buNone/>
              <a:defRPr sz="1939"/>
            </a:lvl2pPr>
            <a:lvl3pPr marL="633062" indent="0">
              <a:buNone/>
              <a:defRPr sz="1662"/>
            </a:lvl3pPr>
            <a:lvl4pPr marL="949593" indent="0">
              <a:buNone/>
              <a:defRPr sz="1385"/>
            </a:lvl4pPr>
            <a:lvl5pPr marL="1266124" indent="0">
              <a:buNone/>
              <a:defRPr sz="1385"/>
            </a:lvl5pPr>
            <a:lvl6pPr marL="1582655" indent="0">
              <a:buNone/>
              <a:defRPr sz="1385"/>
            </a:lvl6pPr>
            <a:lvl7pPr marL="1899186" indent="0">
              <a:buNone/>
              <a:defRPr sz="1385"/>
            </a:lvl7pPr>
            <a:lvl8pPr marL="2215717" indent="0">
              <a:buNone/>
              <a:defRPr sz="1385"/>
            </a:lvl8pPr>
            <a:lvl9pPr marL="2532248" indent="0">
              <a:buNone/>
              <a:defRPr sz="1385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57951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77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316531" indent="0">
              <a:buNone/>
              <a:defRPr sz="969"/>
            </a:lvl2pPr>
            <a:lvl3pPr marL="633062" indent="0">
              <a:buNone/>
              <a:defRPr sz="831"/>
            </a:lvl3pPr>
            <a:lvl4pPr marL="949593" indent="0">
              <a:buNone/>
              <a:defRPr sz="692"/>
            </a:lvl4pPr>
            <a:lvl5pPr marL="1266124" indent="0">
              <a:buNone/>
              <a:defRPr sz="692"/>
            </a:lvl5pPr>
            <a:lvl6pPr marL="1582655" indent="0">
              <a:buNone/>
              <a:defRPr sz="692"/>
            </a:lvl6pPr>
            <a:lvl7pPr marL="1899186" indent="0">
              <a:buNone/>
              <a:defRPr sz="692"/>
            </a:lvl7pPr>
            <a:lvl8pPr marL="2215717" indent="0">
              <a:buNone/>
              <a:defRPr sz="692"/>
            </a:lvl8pPr>
            <a:lvl9pPr marL="2532248" indent="0">
              <a:buNone/>
              <a:defRPr sz="692"/>
            </a:lvl9pPr>
          </a:lstStyle>
          <a:p>
            <a:pPr lvl="0"/>
            <a:r>
              <a:rPr lang="ja-JP" altLang="en-US" dirty="0"/>
              <a:t>サブタイトル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1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23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23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7"/>
          <p:cNvCxnSpPr/>
          <p:nvPr userDrawn="1"/>
        </p:nvCxnSpPr>
        <p:spPr>
          <a:xfrm flipV="1">
            <a:off x="6309182" y="4960140"/>
            <a:ext cx="0" cy="1463039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0906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ja-JP" altLang="en-US" dirty="0"/>
              <a:t>「タイトルと縦書きテキスト」スライド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1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23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23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61671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543677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ja-JP" altLang="en-US" dirty="0"/>
              <a:t>「縦書きタイトルと縦書きテキスト」スライド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742952" y="762000"/>
            <a:ext cx="5686425" cy="5410200"/>
          </a:xfrm>
        </p:spPr>
        <p:txBody>
          <a:bodyPr vert="eaVert"/>
          <a:lstStyle/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3695" y="6470704"/>
            <a:ext cx="1615607" cy="274320"/>
          </a:xfrm>
        </p:spPr>
        <p:txBody>
          <a:bodyPr/>
          <a:lstStyle/>
          <a:p>
            <a:fld id="{C072C7B9-82AA-4622-A44A-6C6F8825B8F6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9302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23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85101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23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10" name="図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3614" y="66677"/>
            <a:ext cx="4318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図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50" y="6021388"/>
            <a:ext cx="1441450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14155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lang="ja-JP" altLang="en-US" dirty="0"/>
              <a:t>「タイトル」スライド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44</a:t>
            </a:r>
            <a:r>
              <a:rPr lang="ja-JP" altLang="en-US" dirty="0"/>
              <a:t>ｐｔボールド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57950" y="4960137"/>
            <a:ext cx="2400300" cy="1463040"/>
          </a:xfrm>
        </p:spPr>
        <p:txBody>
          <a:bodyPr lIns="91440" tIns="0" rIns="91440" bIns="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サブタイトル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16</a:t>
            </a:r>
            <a:r>
              <a:rPr lang="ja-JP" altLang="en-US" dirty="0"/>
              <a:t>ｐｔ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309182" y="4960138"/>
            <a:ext cx="0" cy="1463039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図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915" y="1085004"/>
            <a:ext cx="3464169" cy="2239564"/>
          </a:xfrm>
          <a:prstGeom prst="rect">
            <a:avLst/>
          </a:prstGeom>
        </p:spPr>
      </p:pic>
      <p:sp>
        <p:nvSpPr>
          <p:cNvPr id="15" name="日付プレースホルダー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16" name="フッター プレースホルダー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7" name="スライド番号プレースホルダー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8019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ja-JP" altLang="en-US" dirty="0"/>
              <a:t>「タイトルとコンテンツ」スライド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</a:t>
            </a:r>
            <a:r>
              <a:rPr lang="ja-JP" altLang="en-US" dirty="0"/>
              <a:t>ｐｔボールド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3198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000" b="1" spc="200" baseline="0"/>
            </a:lvl1pPr>
          </a:lstStyle>
          <a:p>
            <a:r>
              <a:rPr lang="ja-JP" altLang="en-US" dirty="0"/>
              <a:t>「セクション見出し」スライド　小項目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40</a:t>
            </a:r>
            <a:r>
              <a:rPr lang="ja-JP" altLang="en-US" dirty="0"/>
              <a:t>ｐｔボールド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457950" y="4960137"/>
            <a:ext cx="2400300" cy="1463040"/>
          </a:xfrm>
        </p:spPr>
        <p:txBody>
          <a:bodyPr lIns="91440" tIns="0" rIns="91440" bIns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大項目タイトル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16</a:t>
            </a:r>
            <a:r>
              <a:rPr lang="ja-JP" altLang="en-US" dirty="0"/>
              <a:t>ｐｔ</a:t>
            </a:r>
            <a:endParaRPr lang="en-US" altLang="ja-JP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1" name="Straight Connector 7"/>
          <p:cNvCxnSpPr/>
          <p:nvPr userDrawn="1"/>
        </p:nvCxnSpPr>
        <p:spPr>
          <a:xfrm flipV="1">
            <a:off x="6309182" y="4960138"/>
            <a:ext cx="0" cy="1463039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70633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8096" y="0"/>
            <a:ext cx="7290054" cy="1499616"/>
          </a:xfrm>
        </p:spPr>
        <p:txBody>
          <a:bodyPr/>
          <a:lstStyle/>
          <a:p>
            <a:r>
              <a:rPr lang="ja-JP" altLang="en-US" dirty="0"/>
              <a:t>「</a:t>
            </a:r>
            <a:r>
              <a:rPr lang="en-US" altLang="ja-JP" dirty="0"/>
              <a:t>2</a:t>
            </a:r>
            <a:r>
              <a:rPr lang="ja-JP" altLang="en-US" dirty="0" err="1"/>
              <a:t>つの</a:t>
            </a:r>
            <a:r>
              <a:rPr lang="ja-JP" altLang="en-US" dirty="0"/>
              <a:t>コンテンツ」スライド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68096" y="1799999"/>
            <a:ext cx="3566160" cy="4320000"/>
          </a:xfrm>
        </p:spPr>
        <p:txBody>
          <a:bodyPr/>
          <a:lstStyle/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91990" y="1799999"/>
            <a:ext cx="3566160" cy="4320000"/>
          </a:xfrm>
        </p:spPr>
        <p:txBody>
          <a:bodyPr/>
          <a:lstStyle/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3793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768096" y="0"/>
            <a:ext cx="7290054" cy="1499616"/>
          </a:xfrm>
        </p:spPr>
        <p:txBody>
          <a:bodyPr/>
          <a:lstStyle>
            <a:lvl1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lang="ja-JP" altLang="en-US" dirty="0"/>
              <a:t>「比較」スライド　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68096" y="1800000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1" cap="none" baseline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/>
              <a:t>タイトル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22pt</a:t>
            </a:r>
            <a:r>
              <a:rPr lang="ja-JP" altLang="en-US" dirty="0"/>
              <a:t>ボールド　アクセント</a:t>
            </a:r>
            <a:r>
              <a:rPr lang="en-US" altLang="ja-JP" dirty="0"/>
              <a:t>1</a:t>
            </a:r>
            <a:r>
              <a:rPr lang="ja-JP" altLang="en-US" dirty="0"/>
              <a:t>（色）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68096" y="2700000"/>
            <a:ext cx="3566160" cy="3341572"/>
          </a:xfrm>
        </p:spPr>
        <p:txBody>
          <a:bodyPr/>
          <a:lstStyle>
            <a:lvl1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  <a:lvl2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2pPr>
            <a:lvl3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3pPr>
            <a:lvl4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4pPr>
            <a:lvl5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5pPr>
          </a:lstStyle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491990" y="1800000"/>
            <a:ext cx="3566160" cy="822960"/>
          </a:xfrm>
        </p:spPr>
        <p:txBody>
          <a:bodyPr lIns="137160" rIns="137160"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tabLst/>
              <a:defRPr lang="en-US" sz="2200" b="1" kern="1200" cap="none" baseline="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/>
              <a:t>タイトル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22pt</a:t>
            </a:r>
            <a:r>
              <a:rPr lang="ja-JP" altLang="en-US" dirty="0"/>
              <a:t>ボールド　アクセント</a:t>
            </a:r>
            <a:r>
              <a:rPr lang="en-US" altLang="ja-JP" dirty="0"/>
              <a:t>1</a:t>
            </a:r>
            <a:r>
              <a:rPr lang="ja-JP" altLang="en-US" dirty="0"/>
              <a:t>（色）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491990" y="2700000"/>
            <a:ext cx="3566160" cy="334157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tabLst/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  <a:lvl2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2pPr>
            <a:lvl3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3pPr>
            <a:lvl4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4pPr>
            <a:lvl5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5pPr>
          </a:lstStyle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0594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ja-JP" altLang="en-US" dirty="0"/>
              <a:t>「タイトルのみ」スライド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59801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6" name="図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212725"/>
            <a:ext cx="431800" cy="6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図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6021388"/>
            <a:ext cx="1441450" cy="6842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345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000" b="1" spc="200" baseline="0"/>
            </a:lvl1pPr>
          </a:lstStyle>
          <a:p>
            <a:r>
              <a:rPr lang="ja-JP" altLang="en-US" dirty="0"/>
              <a:t>「セクション見出し」スライド　小項目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40</a:t>
            </a:r>
            <a:r>
              <a:rPr lang="ja-JP" altLang="en-US" dirty="0"/>
              <a:t>ｐｔボールド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457950" y="4960137"/>
            <a:ext cx="2400300" cy="1463040"/>
          </a:xfrm>
        </p:spPr>
        <p:txBody>
          <a:bodyPr lIns="91440" tIns="0" rIns="91440" bIns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大項目タイトル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16</a:t>
            </a:r>
            <a:r>
              <a:rPr lang="ja-JP" altLang="en-US" dirty="0"/>
              <a:t>ｐｔ</a:t>
            </a:r>
            <a:endParaRPr lang="en-US" altLang="ja-JP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1" name="Straight Connector 7"/>
          <p:cNvCxnSpPr/>
          <p:nvPr userDrawn="1"/>
        </p:nvCxnSpPr>
        <p:spPr>
          <a:xfrm flipV="1">
            <a:off x="6309182" y="4960138"/>
            <a:ext cx="0" cy="1463039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28472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768096" y="0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200"/>
            </a:lvl1pPr>
          </a:lstStyle>
          <a:p>
            <a:r>
              <a:rPr lang="ja-JP" altLang="en-US" dirty="0"/>
              <a:t>「タイトル付きのコンテンツ」スライド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68096" y="1843314"/>
            <a:ext cx="3291840" cy="4176486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41610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ja-JP" altLang="en-US" dirty="0"/>
              <a:t>「セクション見出し」スライド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40</a:t>
            </a:r>
            <a:r>
              <a:rPr lang="ja-JP" altLang="en-US" dirty="0"/>
              <a:t>ｐｔボールド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dirty="0"/>
              <a:t>サブタイトル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7"/>
          <p:cNvCxnSpPr/>
          <p:nvPr userDrawn="1"/>
        </p:nvCxnSpPr>
        <p:spPr>
          <a:xfrm flipV="1">
            <a:off x="6309182" y="4960138"/>
            <a:ext cx="0" cy="1463039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0728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ja-JP" altLang="en-US" dirty="0"/>
              <a:t>「タイトルと縦書きテキスト」スライド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5788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ja-JP" altLang="en-US" dirty="0"/>
              <a:t>「縦書きタイトルと縦書きテキスト」スライド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3694" y="6470704"/>
            <a:ext cx="1615607" cy="274320"/>
          </a:xfrm>
        </p:spPr>
        <p:txBody>
          <a:bodyPr/>
          <a:lstStyle/>
          <a:p>
            <a:fld id="{C072C7B9-82AA-4622-A44A-6C6F8825B8F6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9301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85101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10" name="図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3613" y="66675"/>
            <a:ext cx="4318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図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50" y="6021388"/>
            <a:ext cx="1441450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2152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8096" y="0"/>
            <a:ext cx="7290054" cy="1499616"/>
          </a:xfrm>
        </p:spPr>
        <p:txBody>
          <a:bodyPr/>
          <a:lstStyle/>
          <a:p>
            <a:r>
              <a:rPr lang="ja-JP" altLang="en-US" dirty="0"/>
              <a:t>「</a:t>
            </a:r>
            <a:r>
              <a:rPr lang="en-US" altLang="ja-JP" dirty="0"/>
              <a:t>2</a:t>
            </a:r>
            <a:r>
              <a:rPr lang="ja-JP" altLang="en-US" dirty="0" err="1"/>
              <a:t>つの</a:t>
            </a:r>
            <a:r>
              <a:rPr lang="ja-JP" altLang="en-US" dirty="0"/>
              <a:t>コンテンツ」スライド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68096" y="1799999"/>
            <a:ext cx="3566160" cy="4320000"/>
          </a:xfrm>
        </p:spPr>
        <p:txBody>
          <a:bodyPr/>
          <a:lstStyle/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91990" y="1799999"/>
            <a:ext cx="3566160" cy="4320000"/>
          </a:xfrm>
        </p:spPr>
        <p:txBody>
          <a:bodyPr/>
          <a:lstStyle/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189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768096" y="0"/>
            <a:ext cx="7290054" cy="1499616"/>
          </a:xfrm>
        </p:spPr>
        <p:txBody>
          <a:bodyPr/>
          <a:lstStyle>
            <a:lvl1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lang="ja-JP" altLang="en-US" dirty="0"/>
              <a:t>「比較」スライド　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68096" y="1800000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1" cap="none" baseline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/>
              <a:t>タイトル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22pt</a:t>
            </a:r>
            <a:r>
              <a:rPr lang="ja-JP" altLang="en-US" dirty="0"/>
              <a:t>ボールド　アクセント</a:t>
            </a:r>
            <a:r>
              <a:rPr lang="en-US" altLang="ja-JP" dirty="0"/>
              <a:t>1</a:t>
            </a:r>
            <a:r>
              <a:rPr lang="ja-JP" altLang="en-US" dirty="0"/>
              <a:t>（色）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68096" y="2700000"/>
            <a:ext cx="3566160" cy="3341572"/>
          </a:xfrm>
        </p:spPr>
        <p:txBody>
          <a:bodyPr/>
          <a:lstStyle>
            <a:lvl1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  <a:lvl2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2pPr>
            <a:lvl3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3pPr>
            <a:lvl4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4pPr>
            <a:lvl5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5pPr>
          </a:lstStyle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491990" y="1800000"/>
            <a:ext cx="3566160" cy="822960"/>
          </a:xfrm>
        </p:spPr>
        <p:txBody>
          <a:bodyPr lIns="137160" rIns="137160"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tabLst/>
              <a:defRPr lang="en-US" sz="2200" b="1" kern="1200" cap="none" baseline="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/>
              <a:t>タイトル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22pt</a:t>
            </a:r>
            <a:r>
              <a:rPr lang="ja-JP" altLang="en-US" dirty="0"/>
              <a:t>ボールド　アクセント</a:t>
            </a:r>
            <a:r>
              <a:rPr lang="en-US" altLang="ja-JP" dirty="0"/>
              <a:t>1</a:t>
            </a:r>
            <a:r>
              <a:rPr lang="ja-JP" altLang="en-US" dirty="0"/>
              <a:t>（色）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491990" y="2700000"/>
            <a:ext cx="3566160" cy="334157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tabLst/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  <a:lvl2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2pPr>
            <a:lvl3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3pPr>
            <a:lvl4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4pPr>
            <a:lvl5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5pPr>
          </a:lstStyle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764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ja-JP" altLang="en-US" dirty="0"/>
              <a:t>「タイトルのみ」スライド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30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6" name="図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212725"/>
            <a:ext cx="431800" cy="6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図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252" y="6234544"/>
            <a:ext cx="992386" cy="471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3506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768096" y="0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200"/>
            </a:lvl1pPr>
          </a:lstStyle>
          <a:p>
            <a:r>
              <a:rPr lang="ja-JP" altLang="en-US" dirty="0"/>
              <a:t>「タイトル付きのコンテンツ」スライド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68096" y="1843314"/>
            <a:ext cx="3291840" cy="4176486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5500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ja-JP" altLang="en-US" dirty="0"/>
              <a:t>「セクション見出し」スライド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40</a:t>
            </a:r>
            <a:r>
              <a:rPr lang="ja-JP" altLang="en-US" dirty="0"/>
              <a:t>ｐｔボールド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dirty="0"/>
              <a:t>サブタイトル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7"/>
          <p:cNvCxnSpPr/>
          <p:nvPr userDrawn="1"/>
        </p:nvCxnSpPr>
        <p:spPr>
          <a:xfrm flipV="1">
            <a:off x="6309182" y="4960138"/>
            <a:ext cx="0" cy="1463039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6494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0"/>
            <a:ext cx="7290054" cy="1499616"/>
          </a:xfrm>
          <a:prstGeom prst="rect">
            <a:avLst/>
          </a:prstGeom>
        </p:spPr>
        <p:txBody>
          <a:bodyPr vert="horz" lIns="91440" tIns="0" rIns="91440" bIns="0" rtlCol="0" anchor="ctr">
            <a:normAutofit/>
          </a:bodyPr>
          <a:lstStyle/>
          <a:p>
            <a:r>
              <a:rPr lang="ja-JP" altLang="en-US" dirty="0"/>
              <a:t>タイトル　</a:t>
            </a:r>
            <a:r>
              <a:rPr lang="en-US" altLang="ja-JP" dirty="0"/>
              <a:t>MS P</a:t>
            </a:r>
            <a:r>
              <a:rPr lang="ja-JP" altLang="en-US" dirty="0"/>
              <a:t>ゴシック </a:t>
            </a:r>
            <a:r>
              <a:rPr lang="en-US" altLang="ja-JP" dirty="0"/>
              <a:t>32pt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1695692"/>
            <a:ext cx="7290055" cy="4325696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　</a:t>
            </a:r>
            <a:r>
              <a:rPr lang="en-US" altLang="ja-JP" dirty="0"/>
              <a:t>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　</a:t>
            </a:r>
            <a:r>
              <a:rPr lang="en-US" altLang="ja-JP" dirty="0"/>
              <a:t>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072C7B9-82AA-4622-A44A-6C6F8825B8F6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図 1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5" y="195980"/>
            <a:ext cx="681535" cy="1097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図 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6021388"/>
            <a:ext cx="1441450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7309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kumimoji="1" sz="3200" b="1" kern="1200" cap="all" spc="100" baseline="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6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7" y="0"/>
            <a:ext cx="7290054" cy="1499616"/>
          </a:xfrm>
          <a:prstGeom prst="rect">
            <a:avLst/>
          </a:prstGeom>
        </p:spPr>
        <p:txBody>
          <a:bodyPr vert="horz" lIns="91440" tIns="0" rIns="91440" bIns="0" rtlCol="0" anchor="ctr">
            <a:normAutofit/>
          </a:bodyPr>
          <a:lstStyle/>
          <a:p>
            <a:r>
              <a:rPr lang="ja-JP" altLang="en-US" dirty="0"/>
              <a:t>タイトル　</a:t>
            </a:r>
            <a:r>
              <a:rPr lang="en-US" altLang="ja-JP" dirty="0"/>
              <a:t>MS P</a:t>
            </a:r>
            <a:r>
              <a:rPr lang="ja-JP" altLang="en-US" dirty="0"/>
              <a:t>ゴシック </a:t>
            </a:r>
            <a:r>
              <a:rPr lang="en-US" altLang="ja-JP" dirty="0"/>
              <a:t>32pt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1695692"/>
            <a:ext cx="7290055" cy="4325696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　</a:t>
            </a:r>
            <a:r>
              <a:rPr lang="en-US" altLang="ja-JP" dirty="0"/>
              <a:t>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　</a:t>
            </a:r>
            <a:r>
              <a:rPr lang="en-US" altLang="ja-JP" dirty="0"/>
              <a:t>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8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23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072C7B9-82AA-4622-A44A-6C6F8825B8F6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1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23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23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図 1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6" y="195982"/>
            <a:ext cx="681535" cy="1097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図 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9" y="6021388"/>
            <a:ext cx="1441450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5095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844083" rtl="0" eaLnBrk="1" latinLnBrk="0" hangingPunct="1">
        <a:lnSpc>
          <a:spcPct val="80000"/>
        </a:lnSpc>
        <a:spcBef>
          <a:spcPct val="0"/>
        </a:spcBef>
        <a:buNone/>
        <a:defRPr kumimoji="1" sz="2954" b="1" kern="1200" cap="all" spc="92" baseline="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j-cs"/>
        </a:defRPr>
      </a:lvl1pPr>
    </p:titleStyle>
    <p:bodyStyle>
      <a:lvl1pPr marL="84408" indent="-84408" algn="l" defTabSz="844083" rtl="0" eaLnBrk="1" latinLnBrk="0" hangingPunct="1">
        <a:lnSpc>
          <a:spcPct val="90000"/>
        </a:lnSpc>
        <a:spcBef>
          <a:spcPts val="1108"/>
        </a:spcBef>
        <a:spcAft>
          <a:spcPts val="185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kumimoji="1" sz="1846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1pPr>
      <a:lvl2pPr marL="244784" indent="-126612" algn="l" defTabSz="844083" rtl="0" eaLnBrk="1" latinLnBrk="0" hangingPunct="1">
        <a:lnSpc>
          <a:spcPct val="90000"/>
        </a:lnSpc>
        <a:spcBef>
          <a:spcPts val="185"/>
        </a:spcBef>
        <a:spcAft>
          <a:spcPts val="369"/>
        </a:spcAft>
        <a:buClr>
          <a:schemeClr val="accent1"/>
        </a:buClr>
        <a:buFont typeface="Wingdings 3" pitchFamily="18" charset="2"/>
        <a:buChar char=""/>
        <a:defRPr kumimoji="1" sz="1477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2pPr>
      <a:lvl3pPr marL="413600" indent="-126612" algn="l" defTabSz="844083" rtl="0" eaLnBrk="1" latinLnBrk="0" hangingPunct="1">
        <a:lnSpc>
          <a:spcPct val="90000"/>
        </a:lnSpc>
        <a:spcBef>
          <a:spcPts val="185"/>
        </a:spcBef>
        <a:spcAft>
          <a:spcPts val="369"/>
        </a:spcAft>
        <a:buClr>
          <a:schemeClr val="accent1"/>
        </a:buClr>
        <a:buFont typeface="Wingdings 3" pitchFamily="18" charset="2"/>
        <a:buChar char=""/>
        <a:defRPr kumimoji="1" sz="1108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3pPr>
      <a:lvl4pPr marL="548654" indent="-126612" algn="l" defTabSz="844083" rtl="0" eaLnBrk="1" latinLnBrk="0" hangingPunct="1">
        <a:lnSpc>
          <a:spcPct val="90000"/>
        </a:lnSpc>
        <a:spcBef>
          <a:spcPts val="185"/>
        </a:spcBef>
        <a:spcAft>
          <a:spcPts val="369"/>
        </a:spcAft>
        <a:buClr>
          <a:schemeClr val="accent1"/>
        </a:buClr>
        <a:buFont typeface="Wingdings 3" pitchFamily="18" charset="2"/>
        <a:buChar char=""/>
        <a:defRPr kumimoji="1" sz="1108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4pPr>
      <a:lvl5pPr marL="717470" indent="-126612" algn="l" defTabSz="844083" rtl="0" eaLnBrk="1" latinLnBrk="0" hangingPunct="1">
        <a:lnSpc>
          <a:spcPct val="90000"/>
        </a:lnSpc>
        <a:spcBef>
          <a:spcPts val="185"/>
        </a:spcBef>
        <a:spcAft>
          <a:spcPts val="369"/>
        </a:spcAft>
        <a:buClr>
          <a:schemeClr val="accent1"/>
        </a:buClr>
        <a:buFont typeface="Wingdings 3" pitchFamily="18" charset="2"/>
        <a:buChar char=""/>
        <a:defRPr kumimoji="1" sz="1108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5pPr>
      <a:lvl6pPr marL="844083" indent="-126612" algn="l" defTabSz="844083" rtl="0" eaLnBrk="1" latinLnBrk="0" hangingPunct="1">
        <a:lnSpc>
          <a:spcPct val="90000"/>
        </a:lnSpc>
        <a:spcBef>
          <a:spcPts val="185"/>
        </a:spcBef>
        <a:spcAft>
          <a:spcPts val="369"/>
        </a:spcAft>
        <a:buClr>
          <a:schemeClr val="accent1"/>
        </a:buClr>
        <a:buFont typeface="Wingdings 3" pitchFamily="18" charset="2"/>
        <a:buChar char=""/>
        <a:defRPr kumimoji="1" sz="1108" kern="1200">
          <a:solidFill>
            <a:schemeClr val="tx1"/>
          </a:solidFill>
          <a:latin typeface="+mn-lt"/>
          <a:ea typeface="+mn-ea"/>
          <a:cs typeface="+mn-cs"/>
        </a:defRPr>
      </a:lvl6pPr>
      <a:lvl7pPr marL="979136" indent="-126612" algn="l" defTabSz="844083" rtl="0" eaLnBrk="1" latinLnBrk="0" hangingPunct="1">
        <a:lnSpc>
          <a:spcPct val="90000"/>
        </a:lnSpc>
        <a:spcBef>
          <a:spcPts val="185"/>
        </a:spcBef>
        <a:spcAft>
          <a:spcPts val="369"/>
        </a:spcAft>
        <a:buClr>
          <a:schemeClr val="accent1"/>
        </a:buClr>
        <a:buFont typeface="Wingdings 3" pitchFamily="18" charset="2"/>
        <a:buChar char=""/>
        <a:defRPr kumimoji="1" sz="1108" kern="1200">
          <a:solidFill>
            <a:schemeClr val="tx1"/>
          </a:solidFill>
          <a:latin typeface="+mn-lt"/>
          <a:ea typeface="+mn-ea"/>
          <a:cs typeface="+mn-cs"/>
        </a:defRPr>
      </a:lvl7pPr>
      <a:lvl8pPr marL="1122630" indent="-126612" algn="l" defTabSz="844083" rtl="0" eaLnBrk="1" latinLnBrk="0" hangingPunct="1">
        <a:lnSpc>
          <a:spcPct val="90000"/>
        </a:lnSpc>
        <a:spcBef>
          <a:spcPts val="185"/>
        </a:spcBef>
        <a:spcAft>
          <a:spcPts val="369"/>
        </a:spcAft>
        <a:buClr>
          <a:schemeClr val="accent1"/>
        </a:buClr>
        <a:buFont typeface="Wingdings 3" pitchFamily="18" charset="2"/>
        <a:buChar char=""/>
        <a:defRPr kumimoji="1" sz="1108" kern="1200">
          <a:solidFill>
            <a:schemeClr val="tx1"/>
          </a:solidFill>
          <a:latin typeface="+mn-lt"/>
          <a:ea typeface="+mn-ea"/>
          <a:cs typeface="+mn-cs"/>
        </a:defRPr>
      </a:lvl8pPr>
      <a:lvl9pPr marL="1257683" indent="-126612" algn="l" defTabSz="844083" rtl="0" eaLnBrk="1" latinLnBrk="0" hangingPunct="1">
        <a:lnSpc>
          <a:spcPct val="90000"/>
        </a:lnSpc>
        <a:spcBef>
          <a:spcPts val="185"/>
        </a:spcBef>
        <a:spcAft>
          <a:spcPts val="369"/>
        </a:spcAft>
        <a:buClr>
          <a:schemeClr val="accent1"/>
        </a:buClr>
        <a:buFont typeface="Wingdings 3" pitchFamily="18" charset="2"/>
        <a:buChar char=""/>
        <a:defRPr kumimoji="1" sz="11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0"/>
            <a:ext cx="7290054" cy="1499616"/>
          </a:xfrm>
          <a:prstGeom prst="rect">
            <a:avLst/>
          </a:prstGeom>
        </p:spPr>
        <p:txBody>
          <a:bodyPr vert="horz" lIns="91440" tIns="0" rIns="91440" bIns="0" rtlCol="0" anchor="ctr">
            <a:normAutofit/>
          </a:bodyPr>
          <a:lstStyle/>
          <a:p>
            <a:r>
              <a:rPr lang="ja-JP" altLang="en-US" dirty="0"/>
              <a:t>タイトル　</a:t>
            </a:r>
            <a:r>
              <a:rPr lang="en-US" altLang="ja-JP" dirty="0"/>
              <a:t>MS P</a:t>
            </a:r>
            <a:r>
              <a:rPr lang="ja-JP" altLang="en-US" dirty="0"/>
              <a:t>ゴシック </a:t>
            </a:r>
            <a:r>
              <a:rPr lang="en-US" altLang="ja-JP" dirty="0"/>
              <a:t>32pt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1695692"/>
            <a:ext cx="7290055" cy="4325696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　</a:t>
            </a:r>
            <a:r>
              <a:rPr lang="en-US" altLang="ja-JP" dirty="0"/>
              <a:t>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　</a:t>
            </a:r>
            <a:r>
              <a:rPr lang="en-US" altLang="ja-JP" dirty="0"/>
              <a:t>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072C7B9-82AA-4622-A44A-6C6F8825B8F6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図 1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5" y="195980"/>
            <a:ext cx="681535" cy="1097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図 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6021388"/>
            <a:ext cx="1441450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4100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kumimoji="1" sz="3200" b="1" kern="1200" cap="all" spc="100" baseline="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6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正方形/長方形 24"/>
          <p:cNvSpPr/>
          <p:nvPr/>
        </p:nvSpPr>
        <p:spPr>
          <a:xfrm>
            <a:off x="7283302" y="5624623"/>
            <a:ext cx="1860698" cy="123337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2" name="コンテンツ プレースホルダー 11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744085844"/>
              </p:ext>
            </p:extLst>
          </p:nvPr>
        </p:nvGraphicFramePr>
        <p:xfrm>
          <a:off x="351692" y="1104434"/>
          <a:ext cx="8422194" cy="2578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コンテンツ プレースホルダー 20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98360695"/>
              </p:ext>
            </p:extLst>
          </p:nvPr>
        </p:nvGraphicFramePr>
        <p:xfrm>
          <a:off x="302007" y="3980219"/>
          <a:ext cx="8551343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54"/>
          <p:cNvSpPr txBox="1">
            <a:spLocks noChangeArrowheads="1"/>
          </p:cNvSpPr>
          <p:nvPr/>
        </p:nvSpPr>
        <p:spPr bwMode="auto">
          <a:xfrm>
            <a:off x="840011" y="76439"/>
            <a:ext cx="729005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defTabSz="914400" rtl="0" eaLnBrk="0" latinLnBrk="0" hangingPunct="0">
              <a:lnSpc>
                <a:spcPct val="80000"/>
              </a:lnSpc>
              <a:spcBef>
                <a:spcPct val="20000"/>
              </a:spcBef>
              <a:buChar char="•"/>
              <a:defRPr kumimoji="1" sz="3200" b="1" kern="1200" cap="all" spc="100" baseline="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j-cs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ja-JP" altLang="en-US" sz="2600" i="1" dirty="0">
                <a:solidFill>
                  <a:srgbClr val="00873C"/>
                </a:solidFill>
                <a:latin typeface="+mj-lt"/>
                <a:ea typeface="ＭＳ ゴシック" pitchFamily="49" charset="-128"/>
              </a:rPr>
              <a:t>臓器提供件数</a:t>
            </a:r>
            <a:br>
              <a:rPr lang="en-US" altLang="ja-JP" sz="2600" i="1" dirty="0">
                <a:solidFill>
                  <a:srgbClr val="00873C"/>
                </a:solidFill>
                <a:latin typeface="+mj-lt"/>
                <a:ea typeface="ＭＳ ゴシック" pitchFamily="49" charset="-128"/>
              </a:rPr>
            </a:br>
            <a:r>
              <a:rPr lang="ja-JP" altLang="en-US" sz="2200" i="1" dirty="0">
                <a:solidFill>
                  <a:srgbClr val="00873C"/>
                </a:solidFill>
              </a:rPr>
              <a:t>（</a:t>
            </a:r>
            <a:r>
              <a:rPr lang="en-US" altLang="ja-JP" sz="2200" i="1" dirty="0">
                <a:solidFill>
                  <a:srgbClr val="00873C"/>
                </a:solidFill>
              </a:rPr>
              <a:t>1997</a:t>
            </a:r>
            <a:r>
              <a:rPr lang="ja-JP" altLang="en-US" sz="2200" i="1" dirty="0">
                <a:solidFill>
                  <a:srgbClr val="00873C"/>
                </a:solidFill>
              </a:rPr>
              <a:t>年</a:t>
            </a:r>
            <a:r>
              <a:rPr lang="en-US" altLang="ja-JP" sz="2200" i="1" dirty="0">
                <a:solidFill>
                  <a:srgbClr val="00873C"/>
                </a:solidFill>
              </a:rPr>
              <a:t>10</a:t>
            </a:r>
            <a:r>
              <a:rPr lang="ja-JP" altLang="en-US" sz="2200" i="1" dirty="0">
                <a:solidFill>
                  <a:srgbClr val="00873C"/>
                </a:solidFill>
              </a:rPr>
              <a:t>月</a:t>
            </a:r>
            <a:r>
              <a:rPr lang="en-US" altLang="ja-JP" sz="2200" i="1" dirty="0">
                <a:solidFill>
                  <a:srgbClr val="00873C"/>
                </a:solidFill>
              </a:rPr>
              <a:t>16</a:t>
            </a:r>
            <a:r>
              <a:rPr lang="ja-JP" altLang="en-US" sz="2200" i="1" dirty="0">
                <a:solidFill>
                  <a:srgbClr val="00873C"/>
                </a:solidFill>
              </a:rPr>
              <a:t>日～</a:t>
            </a:r>
            <a:r>
              <a:rPr lang="en-US" altLang="ja-JP" sz="2200" i="1" dirty="0">
                <a:solidFill>
                  <a:srgbClr val="00873C"/>
                </a:solidFill>
              </a:rPr>
              <a:t>2023</a:t>
            </a:r>
            <a:r>
              <a:rPr lang="ja-JP" altLang="en-US" sz="2200" i="1" dirty="0">
                <a:solidFill>
                  <a:srgbClr val="00873C"/>
                </a:solidFill>
              </a:rPr>
              <a:t>年</a:t>
            </a:r>
            <a:r>
              <a:rPr lang="en-US" altLang="ja-JP" sz="2200" i="1" dirty="0">
                <a:solidFill>
                  <a:srgbClr val="00873C"/>
                </a:solidFill>
              </a:rPr>
              <a:t>12</a:t>
            </a:r>
            <a:r>
              <a:rPr lang="ja-JP" altLang="en-US" sz="2200" i="1" dirty="0">
                <a:solidFill>
                  <a:srgbClr val="00873C"/>
                </a:solidFill>
              </a:rPr>
              <a:t>月</a:t>
            </a:r>
            <a:r>
              <a:rPr lang="en-US" altLang="ja-JP" sz="2200" i="1" dirty="0">
                <a:solidFill>
                  <a:srgbClr val="00873C"/>
                </a:solidFill>
              </a:rPr>
              <a:t>31</a:t>
            </a:r>
            <a:r>
              <a:rPr lang="ja-JP" altLang="en-US" sz="2200" i="1" dirty="0">
                <a:solidFill>
                  <a:srgbClr val="00873C"/>
                </a:solidFill>
              </a:rPr>
              <a:t>日）</a:t>
            </a:r>
            <a:endParaRPr lang="ja-JP" altLang="en-US" sz="2200" i="1" dirty="0">
              <a:solidFill>
                <a:srgbClr val="00873C"/>
              </a:solidFill>
              <a:latin typeface="+mj-lt"/>
              <a:ea typeface="ＭＳ ゴシック" pitchFamily="49" charset="-128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9308" y="871574"/>
            <a:ext cx="2736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ja-JP" altLang="en-US" sz="1800" b="1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＜脳死下臓器提供＞</a:t>
            </a:r>
            <a:endParaRPr lang="ja-JP" altLang="en-US" sz="1200" b="1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4" name="Text Box 29"/>
          <p:cNvSpPr txBox="1">
            <a:spLocks noChangeArrowheads="1"/>
          </p:cNvSpPr>
          <p:nvPr/>
        </p:nvSpPr>
        <p:spPr bwMode="auto">
          <a:xfrm>
            <a:off x="3974505" y="907436"/>
            <a:ext cx="10534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ja-JP" sz="1600" b="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N</a:t>
            </a:r>
            <a:r>
              <a:rPr lang="ja-JP" altLang="en-US" sz="1600" b="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＝</a:t>
            </a:r>
            <a:r>
              <a:rPr lang="en-US" altLang="ja-JP" sz="16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1,020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244235" y="908896"/>
            <a:ext cx="56782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ja-JP" altLang="en-US" sz="11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MS UI Gothic" pitchFamily="50" charset="-128"/>
                <a:ea typeface="MS UI Gothic" pitchFamily="50" charset="-128"/>
              </a:rPr>
              <a:t>（件）</a:t>
            </a:r>
          </a:p>
        </p:txBody>
      </p:sp>
      <p:sp>
        <p:nvSpPr>
          <p:cNvPr id="18" name="Text Box 70"/>
          <p:cNvSpPr txBox="1">
            <a:spLocks noChangeArrowheads="1"/>
          </p:cNvSpPr>
          <p:nvPr/>
        </p:nvSpPr>
        <p:spPr bwMode="auto">
          <a:xfrm>
            <a:off x="8510693" y="3380520"/>
            <a:ext cx="4680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ja-JP" altLang="en-US" sz="11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MS UI Gothic" pitchFamily="50" charset="-128"/>
                <a:ea typeface="MS UI Gothic" pitchFamily="50" charset="-128"/>
              </a:rPr>
              <a:t>（年）</a:t>
            </a: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659308" y="3755503"/>
            <a:ext cx="2736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ja-JP" altLang="en-US" sz="1800" b="1" dirty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＜心停止後腎臓提供＞</a:t>
            </a:r>
          </a:p>
        </p:txBody>
      </p:sp>
      <p:sp>
        <p:nvSpPr>
          <p:cNvPr id="23" name="Text Box 38"/>
          <p:cNvSpPr txBox="1">
            <a:spLocks noChangeArrowheads="1"/>
          </p:cNvSpPr>
          <p:nvPr/>
        </p:nvSpPr>
        <p:spPr bwMode="auto">
          <a:xfrm>
            <a:off x="3923705" y="3784475"/>
            <a:ext cx="13684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ja-JP" sz="1600" b="0" dirty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N</a:t>
            </a:r>
            <a:r>
              <a:rPr lang="ja-JP" altLang="en-US" sz="1600" b="0" dirty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＝</a:t>
            </a:r>
            <a:r>
              <a:rPr lang="en-US" altLang="ja-JP" sz="1600" b="0" dirty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1,512</a:t>
            </a:r>
          </a:p>
        </p:txBody>
      </p:sp>
      <p:sp>
        <p:nvSpPr>
          <p:cNvPr id="24" name="Text Box 70"/>
          <p:cNvSpPr txBox="1">
            <a:spLocks noChangeArrowheads="1"/>
          </p:cNvSpPr>
          <p:nvPr/>
        </p:nvSpPr>
        <p:spPr bwMode="auto">
          <a:xfrm>
            <a:off x="8510693" y="6150462"/>
            <a:ext cx="468000" cy="2616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ja-JP" altLang="en-US" sz="11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MS UI Gothic" pitchFamily="50" charset="-128"/>
                <a:ea typeface="MS UI Gothic" pitchFamily="50" charset="-128"/>
              </a:rPr>
              <a:t>（年）</a:t>
            </a: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244235" y="3734115"/>
            <a:ext cx="56782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ja-JP" altLang="en-US" sz="11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MS UI Gothic" pitchFamily="50" charset="-128"/>
                <a:ea typeface="MS UI Gothic" pitchFamily="50" charset="-128"/>
              </a:rPr>
              <a:t>（件）</a:t>
            </a:r>
          </a:p>
        </p:txBody>
      </p:sp>
      <p:pic>
        <p:nvPicPr>
          <p:cNvPr id="15" name="図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065" y="6353471"/>
            <a:ext cx="979490" cy="4649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7128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グラフ 6"/>
          <p:cNvGraphicFramePr/>
          <p:nvPr>
            <p:extLst>
              <p:ext uri="{D42A27DB-BD31-4B8C-83A1-F6EECF244321}">
                <p14:modId xmlns:p14="http://schemas.microsoft.com/office/powerpoint/2010/main" val="1685973016"/>
              </p:ext>
            </p:extLst>
          </p:nvPr>
        </p:nvGraphicFramePr>
        <p:xfrm>
          <a:off x="1523999" y="1142543"/>
          <a:ext cx="6096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47596" y="927100"/>
            <a:ext cx="274170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200" dirty="0">
                <a:solidFill>
                  <a:srgbClr val="00873C"/>
                </a:solidFill>
              </a:rPr>
              <a:t>【 </a:t>
            </a:r>
            <a:r>
              <a:rPr lang="ja-JP" altLang="en-US" sz="2200" dirty="0">
                <a:solidFill>
                  <a:srgbClr val="00873C"/>
                </a:solidFill>
              </a:rPr>
              <a:t>血 液 型 </a:t>
            </a:r>
            <a:r>
              <a:rPr lang="en-US" altLang="ja-JP" sz="2200" dirty="0">
                <a:solidFill>
                  <a:srgbClr val="00873C"/>
                </a:solidFill>
              </a:rPr>
              <a:t>】</a:t>
            </a: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926973" y="123808"/>
            <a:ext cx="7290054" cy="7920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3200" b="1" kern="1200" cap="all" spc="1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defRPr>
            </a:lvl1pPr>
          </a:lstStyle>
          <a:p>
            <a:pPr algn="ctr"/>
            <a:r>
              <a:rPr lang="ja-JP" altLang="en-US" sz="2600" i="1" dirty="0">
                <a:solidFill>
                  <a:srgbClr val="00873C"/>
                </a:solidFill>
              </a:rPr>
              <a:t>脳死下臓器提供者の内訳</a:t>
            </a:r>
            <a:br>
              <a:rPr lang="ja-JP" altLang="en-US" sz="2600" i="1" dirty="0">
                <a:solidFill>
                  <a:srgbClr val="00873C"/>
                </a:solidFill>
              </a:rPr>
            </a:br>
            <a:r>
              <a:rPr lang="ja-JP" altLang="en-US" sz="2200" i="1" dirty="0">
                <a:solidFill>
                  <a:srgbClr val="00873C"/>
                </a:solidFill>
              </a:rPr>
              <a:t>（</a:t>
            </a:r>
            <a:r>
              <a:rPr lang="en-US" altLang="ja-JP" sz="2200" i="1" dirty="0">
                <a:solidFill>
                  <a:srgbClr val="00873C"/>
                </a:solidFill>
              </a:rPr>
              <a:t>1997</a:t>
            </a:r>
            <a:r>
              <a:rPr lang="ja-JP" altLang="en-US" sz="2200" i="1" dirty="0">
                <a:solidFill>
                  <a:srgbClr val="00873C"/>
                </a:solidFill>
              </a:rPr>
              <a:t>年</a:t>
            </a:r>
            <a:r>
              <a:rPr lang="en-US" altLang="ja-JP" sz="2200" i="1" dirty="0">
                <a:solidFill>
                  <a:srgbClr val="00873C"/>
                </a:solidFill>
              </a:rPr>
              <a:t>10</a:t>
            </a:r>
            <a:r>
              <a:rPr lang="ja-JP" altLang="en-US" sz="2200" i="1" dirty="0">
                <a:solidFill>
                  <a:srgbClr val="00873C"/>
                </a:solidFill>
              </a:rPr>
              <a:t>月</a:t>
            </a:r>
            <a:r>
              <a:rPr lang="en-US" altLang="ja-JP" sz="2200" i="1" dirty="0">
                <a:solidFill>
                  <a:srgbClr val="00873C"/>
                </a:solidFill>
              </a:rPr>
              <a:t>16</a:t>
            </a:r>
            <a:r>
              <a:rPr lang="ja-JP" altLang="en-US" sz="2200" i="1" dirty="0">
                <a:solidFill>
                  <a:srgbClr val="00873C"/>
                </a:solidFill>
              </a:rPr>
              <a:t>日～</a:t>
            </a:r>
            <a:r>
              <a:rPr lang="en-US" altLang="ja-JP" sz="2200" i="1" dirty="0">
                <a:solidFill>
                  <a:srgbClr val="00873C"/>
                </a:solidFill>
              </a:rPr>
              <a:t>2023</a:t>
            </a:r>
            <a:r>
              <a:rPr lang="ja-JP" altLang="en-US" sz="2200" i="1" dirty="0">
                <a:solidFill>
                  <a:srgbClr val="00873C"/>
                </a:solidFill>
              </a:rPr>
              <a:t>年</a:t>
            </a:r>
            <a:r>
              <a:rPr lang="en-US" altLang="ja-JP" sz="2200" i="1" dirty="0">
                <a:solidFill>
                  <a:srgbClr val="00873C"/>
                </a:solidFill>
              </a:rPr>
              <a:t>12</a:t>
            </a:r>
            <a:r>
              <a:rPr lang="ja-JP" altLang="en-US" sz="2200" i="1" dirty="0">
                <a:solidFill>
                  <a:srgbClr val="00873C"/>
                </a:solidFill>
              </a:rPr>
              <a:t>月</a:t>
            </a:r>
            <a:r>
              <a:rPr lang="en-US" altLang="ja-JP" sz="2200" i="1" dirty="0">
                <a:solidFill>
                  <a:srgbClr val="00873C"/>
                </a:solidFill>
              </a:rPr>
              <a:t>31</a:t>
            </a:r>
            <a:r>
              <a:rPr lang="ja-JP" altLang="en-US" sz="2200" i="1" dirty="0">
                <a:solidFill>
                  <a:srgbClr val="00873C"/>
                </a:solidFill>
              </a:rPr>
              <a:t>日、提供</a:t>
            </a:r>
            <a:r>
              <a:rPr lang="en-US" altLang="ja-JP" sz="2200" i="1" dirty="0">
                <a:solidFill>
                  <a:srgbClr val="00873C"/>
                </a:solidFill>
              </a:rPr>
              <a:t>1,020</a:t>
            </a:r>
            <a:r>
              <a:rPr lang="ja-JP" altLang="en-US" sz="2200" i="1" dirty="0">
                <a:solidFill>
                  <a:srgbClr val="00873C"/>
                </a:solidFill>
              </a:rPr>
              <a:t>件）</a:t>
            </a:r>
          </a:p>
        </p:txBody>
      </p:sp>
    </p:spTree>
    <p:extLst>
      <p:ext uri="{BB962C8B-B14F-4D97-AF65-F5344CB8AC3E}">
        <p14:creationId xmlns:p14="http://schemas.microsoft.com/office/powerpoint/2010/main" val="3683828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グラフ 4"/>
          <p:cNvGraphicFramePr/>
          <p:nvPr>
            <p:extLst>
              <p:ext uri="{D42A27DB-BD31-4B8C-83A1-F6EECF244321}">
                <p14:modId xmlns:p14="http://schemas.microsoft.com/office/powerpoint/2010/main" val="3977858097"/>
              </p:ext>
            </p:extLst>
          </p:nvPr>
        </p:nvGraphicFramePr>
        <p:xfrm>
          <a:off x="804333" y="904010"/>
          <a:ext cx="8238067" cy="5660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タイトル 1"/>
          <p:cNvSpPr txBox="1">
            <a:spLocks/>
          </p:cNvSpPr>
          <p:nvPr/>
        </p:nvSpPr>
        <p:spPr>
          <a:xfrm>
            <a:off x="926973" y="123808"/>
            <a:ext cx="7290054" cy="7920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3200" b="1" kern="1200" cap="all" spc="1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defRPr>
            </a:lvl1pPr>
          </a:lstStyle>
          <a:p>
            <a:pPr algn="ctr"/>
            <a:r>
              <a:rPr lang="ja-JP" altLang="en-US" sz="2600" i="1" dirty="0">
                <a:solidFill>
                  <a:srgbClr val="00873C"/>
                </a:solidFill>
              </a:rPr>
              <a:t>脳死下臓器提供者の内訳</a:t>
            </a:r>
            <a:br>
              <a:rPr lang="ja-JP" altLang="en-US" sz="2600" i="1" dirty="0">
                <a:solidFill>
                  <a:srgbClr val="00873C"/>
                </a:solidFill>
              </a:rPr>
            </a:br>
            <a:r>
              <a:rPr lang="ja-JP" altLang="en-US" sz="2200" i="1" dirty="0">
                <a:solidFill>
                  <a:srgbClr val="00873C"/>
                </a:solidFill>
              </a:rPr>
              <a:t>（</a:t>
            </a:r>
            <a:r>
              <a:rPr lang="en-US" altLang="ja-JP" sz="2200" i="1" dirty="0">
                <a:solidFill>
                  <a:srgbClr val="00873C"/>
                </a:solidFill>
              </a:rPr>
              <a:t>1997</a:t>
            </a:r>
            <a:r>
              <a:rPr lang="ja-JP" altLang="en-US" sz="2200" i="1" dirty="0">
                <a:solidFill>
                  <a:srgbClr val="00873C"/>
                </a:solidFill>
              </a:rPr>
              <a:t>年</a:t>
            </a:r>
            <a:r>
              <a:rPr lang="en-US" altLang="ja-JP" sz="2200" i="1" dirty="0">
                <a:solidFill>
                  <a:srgbClr val="00873C"/>
                </a:solidFill>
              </a:rPr>
              <a:t>10</a:t>
            </a:r>
            <a:r>
              <a:rPr lang="ja-JP" altLang="en-US" sz="2200" i="1" dirty="0">
                <a:solidFill>
                  <a:srgbClr val="00873C"/>
                </a:solidFill>
              </a:rPr>
              <a:t>月</a:t>
            </a:r>
            <a:r>
              <a:rPr lang="en-US" altLang="ja-JP" sz="2200" i="1" dirty="0">
                <a:solidFill>
                  <a:srgbClr val="00873C"/>
                </a:solidFill>
              </a:rPr>
              <a:t>16</a:t>
            </a:r>
            <a:r>
              <a:rPr lang="ja-JP" altLang="en-US" sz="2200" i="1" dirty="0">
                <a:solidFill>
                  <a:srgbClr val="00873C"/>
                </a:solidFill>
              </a:rPr>
              <a:t>日～</a:t>
            </a:r>
            <a:r>
              <a:rPr lang="en-US" altLang="ja-JP" sz="2200" i="1" dirty="0">
                <a:solidFill>
                  <a:srgbClr val="00873C"/>
                </a:solidFill>
              </a:rPr>
              <a:t>2023</a:t>
            </a:r>
            <a:r>
              <a:rPr lang="ja-JP" altLang="en-US" sz="2200" i="1" dirty="0">
                <a:solidFill>
                  <a:srgbClr val="00873C"/>
                </a:solidFill>
              </a:rPr>
              <a:t>年</a:t>
            </a:r>
            <a:r>
              <a:rPr lang="en-US" altLang="ja-JP" sz="2200" i="1" dirty="0">
                <a:solidFill>
                  <a:srgbClr val="00873C"/>
                </a:solidFill>
              </a:rPr>
              <a:t>12</a:t>
            </a:r>
            <a:r>
              <a:rPr lang="ja-JP" altLang="en-US" sz="2200" i="1" dirty="0">
                <a:solidFill>
                  <a:srgbClr val="00873C"/>
                </a:solidFill>
              </a:rPr>
              <a:t>月</a:t>
            </a:r>
            <a:r>
              <a:rPr lang="en-US" altLang="ja-JP" sz="2200" i="1" dirty="0">
                <a:solidFill>
                  <a:srgbClr val="00873C"/>
                </a:solidFill>
              </a:rPr>
              <a:t>31</a:t>
            </a:r>
            <a:r>
              <a:rPr lang="ja-JP" altLang="en-US" sz="2200" i="1" dirty="0">
                <a:solidFill>
                  <a:srgbClr val="00873C"/>
                </a:solidFill>
              </a:rPr>
              <a:t>日、提供</a:t>
            </a:r>
            <a:r>
              <a:rPr lang="en-US" altLang="ja-JP" sz="2200" i="1" dirty="0">
                <a:solidFill>
                  <a:srgbClr val="00873C"/>
                </a:solidFill>
              </a:rPr>
              <a:t>1,020</a:t>
            </a:r>
            <a:r>
              <a:rPr lang="ja-JP" altLang="en-US" sz="2200" i="1" dirty="0">
                <a:solidFill>
                  <a:srgbClr val="00873C"/>
                </a:solidFill>
              </a:rPr>
              <a:t>件）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47596" y="927100"/>
            <a:ext cx="183192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200" dirty="0">
                <a:solidFill>
                  <a:srgbClr val="00873C"/>
                </a:solidFill>
              </a:rPr>
              <a:t>【 </a:t>
            </a:r>
            <a:r>
              <a:rPr lang="ja-JP" altLang="en-US" sz="2200" dirty="0">
                <a:solidFill>
                  <a:srgbClr val="00873C"/>
                </a:solidFill>
              </a:rPr>
              <a:t>原 疾 患 </a:t>
            </a:r>
            <a:r>
              <a:rPr lang="en-US" altLang="ja-JP" sz="2200" dirty="0">
                <a:solidFill>
                  <a:srgbClr val="00873C"/>
                </a:solidFill>
              </a:rPr>
              <a:t>】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2BB63FE-7DCC-214D-D0FA-0778481BCB0A}"/>
              </a:ext>
            </a:extLst>
          </p:cNvPr>
          <p:cNvSpPr txBox="1"/>
          <p:nvPr/>
        </p:nvSpPr>
        <p:spPr>
          <a:xfrm>
            <a:off x="4770871" y="6472582"/>
            <a:ext cx="2159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※</a:t>
            </a:r>
            <a:r>
              <a:rPr kumimoji="1" lang="ja-JP" altLang="en-US" sz="1100" dirty="0"/>
              <a:t>区分できない形での公表事例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9EC2754-0D74-9E33-E6D6-2E44736D0E04}"/>
              </a:ext>
            </a:extLst>
          </p:cNvPr>
          <p:cNvSpPr txBox="1"/>
          <p:nvPr/>
        </p:nvSpPr>
        <p:spPr>
          <a:xfrm>
            <a:off x="2796244" y="1565205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/>
              <a:t>※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756855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タイトル 2"/>
          <p:cNvSpPr txBox="1">
            <a:spLocks/>
          </p:cNvSpPr>
          <p:nvPr/>
        </p:nvSpPr>
        <p:spPr>
          <a:xfrm>
            <a:off x="1547515" y="124690"/>
            <a:ext cx="6048970" cy="792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3200" b="1" kern="1200" cap="all" spc="1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defRPr>
            </a:lvl1pPr>
          </a:lstStyle>
          <a:p>
            <a:pPr algn="ctr"/>
            <a:r>
              <a:rPr lang="zh-CN" altLang="en-US" sz="2600" i="1" dirty="0">
                <a:solidFill>
                  <a:srgbClr val="00873C"/>
                </a:solidFill>
              </a:rPr>
              <a:t>臓器移植件数</a:t>
            </a:r>
            <a:br>
              <a:rPr lang="en-US" altLang="zh-CN" sz="2600" i="1" dirty="0">
                <a:solidFill>
                  <a:srgbClr val="00873C"/>
                </a:solidFill>
              </a:rPr>
            </a:br>
            <a:r>
              <a:rPr lang="zh-CN" altLang="en-US" sz="2200" i="1" dirty="0">
                <a:solidFill>
                  <a:srgbClr val="00873C"/>
                </a:solidFill>
              </a:rPr>
              <a:t>（</a:t>
            </a:r>
            <a:r>
              <a:rPr lang="en-US" altLang="zh-CN" sz="2200" i="1" dirty="0">
                <a:solidFill>
                  <a:srgbClr val="00873C"/>
                </a:solidFill>
              </a:rPr>
              <a:t>1995</a:t>
            </a:r>
            <a:r>
              <a:rPr lang="ja-JP" altLang="en-US" sz="2200" i="1" dirty="0">
                <a:solidFill>
                  <a:srgbClr val="00873C"/>
                </a:solidFill>
              </a:rPr>
              <a:t>年</a:t>
            </a:r>
            <a:r>
              <a:rPr lang="en-US" altLang="ja-JP" sz="2200" i="1" dirty="0">
                <a:solidFill>
                  <a:srgbClr val="00873C"/>
                </a:solidFill>
              </a:rPr>
              <a:t>4</a:t>
            </a:r>
            <a:r>
              <a:rPr lang="ja-JP" altLang="en-US" sz="2200" i="1" dirty="0">
                <a:solidFill>
                  <a:srgbClr val="00873C"/>
                </a:solidFill>
              </a:rPr>
              <a:t>月</a:t>
            </a:r>
            <a:r>
              <a:rPr lang="zh-CN" altLang="en-US" sz="2200" i="1" dirty="0">
                <a:solidFill>
                  <a:srgbClr val="00873C"/>
                </a:solidFill>
              </a:rPr>
              <a:t>～</a:t>
            </a:r>
            <a:r>
              <a:rPr lang="en-US" altLang="zh-CN" sz="2200" i="1" dirty="0">
                <a:solidFill>
                  <a:srgbClr val="00873C"/>
                </a:solidFill>
              </a:rPr>
              <a:t>2023</a:t>
            </a:r>
            <a:r>
              <a:rPr lang="ja-JP" altLang="en-US" sz="2200" i="1" dirty="0">
                <a:solidFill>
                  <a:srgbClr val="00873C"/>
                </a:solidFill>
              </a:rPr>
              <a:t>年</a:t>
            </a:r>
            <a:r>
              <a:rPr lang="en-US" altLang="ja-JP" sz="2200" i="1" dirty="0">
                <a:solidFill>
                  <a:srgbClr val="00873C"/>
                </a:solidFill>
              </a:rPr>
              <a:t>12</a:t>
            </a:r>
            <a:r>
              <a:rPr lang="ja-JP" altLang="en-US" sz="2200" i="1" dirty="0">
                <a:solidFill>
                  <a:srgbClr val="00873C"/>
                </a:solidFill>
              </a:rPr>
              <a:t>月、移植</a:t>
            </a:r>
            <a:r>
              <a:rPr lang="en-US" altLang="ja-JP" sz="2200" i="1" dirty="0">
                <a:solidFill>
                  <a:srgbClr val="00873C"/>
                </a:solidFill>
              </a:rPr>
              <a:t>7,663</a:t>
            </a:r>
            <a:r>
              <a:rPr lang="ja-JP" altLang="en-US" sz="2200" i="1" dirty="0">
                <a:solidFill>
                  <a:srgbClr val="00873C"/>
                </a:solidFill>
              </a:rPr>
              <a:t>件</a:t>
            </a:r>
            <a:r>
              <a:rPr lang="zh-CN" altLang="en-US" sz="2200" i="1" dirty="0">
                <a:solidFill>
                  <a:srgbClr val="00873C"/>
                </a:solidFill>
              </a:rPr>
              <a:t>）</a:t>
            </a:r>
            <a:endParaRPr lang="ja-JP" altLang="en-US" sz="2200" i="1" dirty="0">
              <a:solidFill>
                <a:srgbClr val="00873C"/>
              </a:solidFill>
            </a:endParaRPr>
          </a:p>
        </p:txBody>
      </p:sp>
      <p:graphicFrame>
        <p:nvGraphicFramePr>
          <p:cNvPr id="6" name="グラフ 5"/>
          <p:cNvGraphicFramePr/>
          <p:nvPr>
            <p:extLst>
              <p:ext uri="{D42A27DB-BD31-4B8C-83A1-F6EECF244321}">
                <p14:modId xmlns:p14="http://schemas.microsoft.com/office/powerpoint/2010/main" val="1827700630"/>
              </p:ext>
            </p:extLst>
          </p:nvPr>
        </p:nvGraphicFramePr>
        <p:xfrm>
          <a:off x="85019" y="964075"/>
          <a:ext cx="9078899" cy="5219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テキスト ボックス 19"/>
          <p:cNvSpPr txBox="1"/>
          <p:nvPr/>
        </p:nvSpPr>
        <p:spPr>
          <a:xfrm>
            <a:off x="1029862" y="4309064"/>
            <a:ext cx="4974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159</a:t>
            </a:r>
            <a:endParaRPr kumimoji="1" lang="ja-JP" altLang="en-US" sz="12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321190" y="4344696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149</a:t>
            </a:r>
            <a:endParaRPr kumimoji="1" lang="ja-JP" altLang="en-US" sz="12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617897" y="4264529"/>
            <a:ext cx="4154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163</a:t>
            </a:r>
            <a:endParaRPr kumimoji="1" lang="ja-JP" altLang="en-US" sz="12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905544" y="4290968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158</a:t>
            </a:r>
            <a:endParaRPr kumimoji="1" lang="ja-JP" altLang="en-US" sz="12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227081" y="4219554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170</a:t>
            </a:r>
            <a:endParaRPr kumimoji="1" lang="ja-JP" altLang="en-US" sz="12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506817" y="4424703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141</a:t>
            </a:r>
            <a:endParaRPr kumimoji="1" lang="ja-JP" altLang="en-US" sz="12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815445" y="4431819"/>
            <a:ext cx="4154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141</a:t>
            </a:r>
            <a:endParaRPr kumimoji="1" lang="ja-JP" altLang="en-US" sz="12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091573" y="4100367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185</a:t>
            </a:r>
            <a:endParaRPr kumimoji="1" lang="ja-JP" altLang="en-US" sz="12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401118" y="4149961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177</a:t>
            </a:r>
            <a:endParaRPr kumimoji="1" lang="ja-JP" altLang="en-US" sz="12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706203" y="3849885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219</a:t>
            </a:r>
            <a:endParaRPr kumimoji="1" lang="ja-JP" altLang="en-US" sz="12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996018" y="3808544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222</a:t>
            </a:r>
            <a:endParaRPr kumimoji="1" lang="ja-JP" altLang="en-US" sz="12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285925" y="3586633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253</a:t>
            </a:r>
            <a:endParaRPr kumimoji="1" lang="ja-JP" altLang="en-US" sz="12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610566" y="3850102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213</a:t>
            </a:r>
            <a:endParaRPr kumimoji="1" lang="ja-JP" altLang="en-US" sz="12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884864" y="3302014"/>
            <a:ext cx="4154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293</a:t>
            </a:r>
            <a:endParaRPr kumimoji="1" lang="ja-JP" altLang="en-US" sz="12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190270" y="3028194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329</a:t>
            </a:r>
            <a:endParaRPr kumimoji="1" lang="ja-JP" altLang="en-US" sz="12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483993" y="3237307"/>
            <a:ext cx="4154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303</a:t>
            </a:r>
            <a:endParaRPr kumimoji="1" lang="ja-JP" altLang="en-US" sz="12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793538" y="3377768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281</a:t>
            </a:r>
            <a:endParaRPr kumimoji="1" lang="ja-JP" altLang="en-US" sz="12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047665" y="3544311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253</a:t>
            </a:r>
            <a:endParaRPr kumimoji="1" lang="ja-JP" altLang="en-US" sz="12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389549" y="3126659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315</a:t>
            </a:r>
            <a:endParaRPr kumimoji="1" lang="ja-JP" altLang="en-US" sz="12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669248" y="2963512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338</a:t>
            </a:r>
            <a:endParaRPr kumimoji="1" lang="ja-JP" altLang="en-US" sz="12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99633" y="4096557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183</a:t>
            </a:r>
            <a:endParaRPr kumimoji="1" lang="ja-JP" altLang="en-US" sz="12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97682" y="4569177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118</a:t>
            </a:r>
            <a:endParaRPr kumimoji="1" lang="ja-JP" altLang="en-US" sz="1200" dirty="0"/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8674782" y="6023269"/>
            <a:ext cx="581892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ja-JP" altLang="en-US" sz="1200" dirty="0">
                <a:latin typeface="ＭＳ Ｐゴシック" pitchFamily="50" charset="-128"/>
              </a:rPr>
              <a:t>（年）</a:t>
            </a:r>
          </a:p>
        </p:txBody>
      </p:sp>
      <p:sp>
        <p:nvSpPr>
          <p:cNvPr id="43" name="Text Box 8"/>
          <p:cNvSpPr txBox="1">
            <a:spLocks noChangeArrowheads="1"/>
          </p:cNvSpPr>
          <p:nvPr/>
        </p:nvSpPr>
        <p:spPr bwMode="auto">
          <a:xfrm>
            <a:off x="515836" y="6282792"/>
            <a:ext cx="3710336" cy="28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US" altLang="ja-JP" sz="16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*1995</a:t>
            </a:r>
            <a:r>
              <a:rPr lang="ja-JP" altLang="en-US" sz="16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年は、日本腎臓移植ネットワーク発足後の</a:t>
            </a:r>
            <a:r>
              <a:rPr lang="en-US" altLang="ja-JP" sz="16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4</a:t>
            </a:r>
            <a:r>
              <a:rPr lang="ja-JP" altLang="en-US" sz="16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～</a:t>
            </a:r>
            <a:r>
              <a:rPr lang="en-US" altLang="ja-JP" sz="16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12</a:t>
            </a:r>
            <a:r>
              <a:rPr lang="ja-JP" altLang="en-US" sz="16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月</a:t>
            </a:r>
            <a:endParaRPr lang="ja-JP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ＭＳ ゴシック" pitchFamily="49" charset="-128"/>
            </a:endParaRPr>
          </a:p>
        </p:txBody>
      </p: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-16777" y="905574"/>
            <a:ext cx="53261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ja-JP" altLang="en-US" sz="1100" dirty="0">
                <a:latin typeface="ＭＳ Ｐゴシック" pitchFamily="50" charset="-128"/>
              </a:rPr>
              <a:t>（件）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284654" y="2825012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358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18DFA9C-ED09-4E5E-9BCD-00AA447325AC}"/>
              </a:ext>
            </a:extLst>
          </p:cNvPr>
          <p:cNvSpPr txBox="1"/>
          <p:nvPr/>
        </p:nvSpPr>
        <p:spPr>
          <a:xfrm>
            <a:off x="8455740" y="2091169"/>
            <a:ext cx="438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455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3996A3B-FA80-4254-B4CA-447C19B68E9C}"/>
              </a:ext>
            </a:extLst>
          </p:cNvPr>
          <p:cNvSpPr txBox="1"/>
          <p:nvPr/>
        </p:nvSpPr>
        <p:spPr>
          <a:xfrm>
            <a:off x="8746686" y="1053128"/>
            <a:ext cx="438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592</a:t>
            </a:r>
          </a:p>
        </p:txBody>
      </p:sp>
    </p:spTree>
    <p:extLst>
      <p:ext uri="{BB962C8B-B14F-4D97-AF65-F5344CB8AC3E}">
        <p14:creationId xmlns:p14="http://schemas.microsoft.com/office/powerpoint/2010/main" val="1811005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2"/>
          <p:cNvSpPr txBox="1">
            <a:spLocks/>
          </p:cNvSpPr>
          <p:nvPr/>
        </p:nvSpPr>
        <p:spPr>
          <a:xfrm>
            <a:off x="1547515" y="124690"/>
            <a:ext cx="6048970" cy="792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3200" b="1" kern="1200" cap="all" spc="1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defRPr>
            </a:lvl1pPr>
          </a:lstStyle>
          <a:p>
            <a:pPr algn="ctr"/>
            <a:r>
              <a:rPr lang="zh-CN" altLang="en-US" sz="2600" i="1" dirty="0">
                <a:solidFill>
                  <a:srgbClr val="00873C"/>
                </a:solidFill>
              </a:rPr>
              <a:t>臓器移植件数</a:t>
            </a:r>
            <a:br>
              <a:rPr lang="en-US" altLang="zh-CN" sz="2600" i="1" dirty="0">
                <a:solidFill>
                  <a:srgbClr val="00873C"/>
                </a:solidFill>
              </a:rPr>
            </a:br>
            <a:r>
              <a:rPr lang="zh-CN" altLang="en-US" sz="2200" i="1" dirty="0">
                <a:solidFill>
                  <a:srgbClr val="00873C"/>
                </a:solidFill>
              </a:rPr>
              <a:t>（</a:t>
            </a:r>
            <a:r>
              <a:rPr lang="en-US" altLang="zh-CN" sz="2200" i="1" dirty="0">
                <a:solidFill>
                  <a:srgbClr val="00873C"/>
                </a:solidFill>
              </a:rPr>
              <a:t>1995</a:t>
            </a:r>
            <a:r>
              <a:rPr lang="ja-JP" altLang="en-US" sz="2200" i="1" dirty="0">
                <a:solidFill>
                  <a:srgbClr val="00873C"/>
                </a:solidFill>
              </a:rPr>
              <a:t>年</a:t>
            </a:r>
            <a:r>
              <a:rPr lang="en-US" altLang="ja-JP" sz="2200" i="1" dirty="0">
                <a:solidFill>
                  <a:srgbClr val="00873C"/>
                </a:solidFill>
              </a:rPr>
              <a:t>4</a:t>
            </a:r>
            <a:r>
              <a:rPr lang="ja-JP" altLang="en-US" sz="2200" i="1" dirty="0">
                <a:solidFill>
                  <a:srgbClr val="00873C"/>
                </a:solidFill>
              </a:rPr>
              <a:t>月</a:t>
            </a:r>
            <a:r>
              <a:rPr lang="zh-CN" altLang="en-US" sz="2200" i="1" dirty="0">
                <a:solidFill>
                  <a:srgbClr val="00873C"/>
                </a:solidFill>
              </a:rPr>
              <a:t>～</a:t>
            </a:r>
            <a:r>
              <a:rPr lang="en-US" altLang="zh-CN" sz="2200" i="1" dirty="0">
                <a:solidFill>
                  <a:srgbClr val="00873C"/>
                </a:solidFill>
              </a:rPr>
              <a:t>2023</a:t>
            </a:r>
            <a:r>
              <a:rPr lang="ja-JP" altLang="en-US" sz="2200" i="1" dirty="0">
                <a:solidFill>
                  <a:srgbClr val="00873C"/>
                </a:solidFill>
              </a:rPr>
              <a:t>年</a:t>
            </a:r>
            <a:r>
              <a:rPr lang="en-US" altLang="ja-JP" sz="2200" i="1" dirty="0">
                <a:solidFill>
                  <a:srgbClr val="00873C"/>
                </a:solidFill>
              </a:rPr>
              <a:t>12</a:t>
            </a:r>
            <a:r>
              <a:rPr lang="ja-JP" altLang="en-US" sz="2200" i="1" dirty="0">
                <a:solidFill>
                  <a:srgbClr val="00873C"/>
                </a:solidFill>
              </a:rPr>
              <a:t>月、移植</a:t>
            </a:r>
            <a:r>
              <a:rPr lang="en-US" altLang="ja-JP" sz="2200" i="1" dirty="0">
                <a:solidFill>
                  <a:srgbClr val="00873C"/>
                </a:solidFill>
              </a:rPr>
              <a:t>7,663</a:t>
            </a:r>
            <a:r>
              <a:rPr lang="ja-JP" altLang="en-US" sz="2200" i="1" dirty="0">
                <a:solidFill>
                  <a:srgbClr val="00873C"/>
                </a:solidFill>
              </a:rPr>
              <a:t>件</a:t>
            </a:r>
            <a:r>
              <a:rPr lang="zh-CN" altLang="en-US" sz="2200" i="1" dirty="0">
                <a:solidFill>
                  <a:srgbClr val="00873C"/>
                </a:solidFill>
              </a:rPr>
              <a:t>）</a:t>
            </a:r>
            <a:endParaRPr lang="ja-JP" altLang="en-US" sz="2200" i="1" dirty="0">
              <a:solidFill>
                <a:srgbClr val="00873C"/>
              </a:solidFill>
            </a:endParaRPr>
          </a:p>
        </p:txBody>
      </p:sp>
      <p:graphicFrame>
        <p:nvGraphicFramePr>
          <p:cNvPr id="3" name="コンテンツ プレースホルダー 4"/>
          <p:cNvGraphicFramePr>
            <a:graphicFrameLocks/>
          </p:cNvGraphicFramePr>
          <p:nvPr/>
        </p:nvGraphicFramePr>
        <p:xfrm>
          <a:off x="246695" y="986325"/>
          <a:ext cx="8641690" cy="555346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15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1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1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01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60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01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0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017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017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017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7017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7017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7017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7017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7017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7017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7017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70174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70174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70174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70174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70174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70174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70174">
                  <a:extLst>
                    <a:ext uri="{9D8B030D-6E8A-4147-A177-3AD203B41FA5}">
                      <a16:colId xmlns:a16="http://schemas.microsoft.com/office/drawing/2014/main" val="1550503577"/>
                    </a:ext>
                  </a:extLst>
                </a:gridCol>
                <a:gridCol w="287356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98066">
                  <a:extLst>
                    <a:ext uri="{9D8B030D-6E8A-4147-A177-3AD203B41FA5}">
                      <a16:colId xmlns:a16="http://schemas.microsoft.com/office/drawing/2014/main" val="221774499"/>
                    </a:ext>
                  </a:extLst>
                </a:gridCol>
                <a:gridCol w="298066">
                  <a:extLst>
                    <a:ext uri="{9D8B030D-6E8A-4147-A177-3AD203B41FA5}">
                      <a16:colId xmlns:a16="http://schemas.microsoft.com/office/drawing/2014/main" val="335575976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577072721"/>
                    </a:ext>
                  </a:extLst>
                </a:gridCol>
                <a:gridCol w="357311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422977"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1995</a:t>
                      </a:r>
                      <a:r>
                        <a:rPr lang="en-US" altLang="ja-JP" sz="900" u="none" strike="noStrike" baseline="30000" dirty="0">
                          <a:effectLst/>
                        </a:rPr>
                        <a:t>*</a:t>
                      </a:r>
                      <a:endParaRPr lang="en-US" altLang="ja-JP" sz="9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1996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1997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1998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1999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2000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2001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2002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2003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2004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2005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2006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2007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2008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2009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2010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2011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2012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2013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2014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2015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lang="en-US" altLang="ja-JP" sz="900" b="0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2018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u="none" strike="noStrike" dirty="0">
                          <a:effectLst/>
                        </a:rPr>
                        <a:t>2019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9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9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9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</a:rPr>
                        <a:t>合計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23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心臓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7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23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31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28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37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37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44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51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  <a:cs typeface="+mn-cs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  <a:cs typeface="+mn-cs"/>
                        </a:rPr>
                        <a:t>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  <a:cs typeface="+mn-cs"/>
                        </a:rPr>
                        <a:t>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819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23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心肺</a:t>
                      </a:r>
                      <a:endParaRPr lang="en-US" altLang="ja-JP" sz="1100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同時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23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肺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4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4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14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25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37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33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40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41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45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49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  <a:cs typeface="+mn-cs"/>
                        </a:rPr>
                        <a:t>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  <a:cs typeface="+mn-cs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  <a:cs typeface="+mn-cs"/>
                        </a:rPr>
                        <a:t>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870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923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肝臓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7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4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7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30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41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40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38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43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55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54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  <a:cs typeface="+mn-cs"/>
                        </a:rPr>
                        <a:t>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  <a:cs typeface="+mn-cs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  <a:cs typeface="+mn-cs"/>
                        </a:rPr>
                        <a:t>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863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923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肝腎</a:t>
                      </a:r>
                      <a:endParaRPr lang="en-US" altLang="ja-JP" sz="1100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同時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51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肝</a:t>
                      </a:r>
                      <a:endParaRPr lang="en-US" altLang="ja-JP" sz="1100" b="1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小腸同時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ゴシック"/>
                          <a:ea typeface="ＭＳ ゴシック"/>
                          <a:cs typeface="+mn-cs"/>
                        </a:rPr>
                        <a:t>－</a:t>
                      </a: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ゴシック"/>
                          <a:ea typeface="ＭＳ ゴシック"/>
                          <a:cs typeface="+mn-cs"/>
                        </a:rPr>
                        <a:t>－</a:t>
                      </a: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ゴシック"/>
                          <a:ea typeface="ＭＳ ゴシック"/>
                          <a:cs typeface="+mn-cs"/>
                        </a:rPr>
                        <a:t>－</a:t>
                      </a: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ゴシック"/>
                          <a:ea typeface="ＭＳ ゴシック"/>
                          <a:cs typeface="+mn-cs"/>
                        </a:rPr>
                        <a:t>－</a:t>
                      </a: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ゴシック"/>
                          <a:ea typeface="ＭＳ ゴシック"/>
                          <a:cs typeface="+mn-cs"/>
                        </a:rPr>
                        <a:t>－</a:t>
                      </a: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07130945"/>
                  </a:ext>
                </a:extLst>
              </a:tr>
              <a:tr h="45923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膵臓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4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4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4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75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97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膵腎</a:t>
                      </a:r>
                      <a:endParaRPr lang="en-US" altLang="ja-JP" sz="1100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同時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8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8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7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23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29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18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24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24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32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33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453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923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腎臓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118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183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159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149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158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145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145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122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135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168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155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189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179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204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182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186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182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174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130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101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133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141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  <a:cs typeface="+mn-cs"/>
                        </a:rPr>
                        <a:t>112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  <a:cs typeface="+mn-cs"/>
                        </a:rPr>
                        <a:t>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  <a:cs typeface="+mn-cs"/>
                        </a:rPr>
                        <a:t>162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4,494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923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小腸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 dirty="0">
                          <a:effectLst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4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923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合計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118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183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159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149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163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158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170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141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141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185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177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219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222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253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213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293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329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303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281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253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315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338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380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358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480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  <a:cs typeface="+mn-cs"/>
                        </a:rPr>
                        <a:t>318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  <a:cs typeface="+mn-cs"/>
                        </a:rPr>
                        <a:t>317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  <a:cs typeface="+mn-cs"/>
                        </a:rPr>
                        <a:t>455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592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7,663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4228" y="6647378"/>
            <a:ext cx="3710336" cy="28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US" altLang="ja-JP" sz="16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*1995</a:t>
            </a:r>
            <a:r>
              <a:rPr lang="ja-JP" altLang="en-US" sz="16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年は、日本腎臓移植ネットワーク発足後の</a:t>
            </a:r>
            <a:r>
              <a:rPr lang="en-US" altLang="ja-JP" sz="16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4</a:t>
            </a:r>
            <a:r>
              <a:rPr lang="ja-JP" altLang="en-US" sz="16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～</a:t>
            </a:r>
            <a:r>
              <a:rPr lang="en-US" altLang="ja-JP" sz="16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12</a:t>
            </a:r>
            <a:r>
              <a:rPr lang="ja-JP" altLang="en-US" sz="16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月</a:t>
            </a:r>
            <a:endParaRPr lang="ja-JP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0481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EC8F98-B266-C4BB-A58C-4D587F1298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AC6008B1-1398-216E-3782-9FD1A4E7B4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01409"/>
              </p:ext>
            </p:extLst>
          </p:nvPr>
        </p:nvGraphicFramePr>
        <p:xfrm>
          <a:off x="395536" y="1499616"/>
          <a:ext cx="8352932" cy="4328166"/>
        </p:xfrm>
        <a:graphic>
          <a:graphicData uri="http://schemas.openxmlformats.org/drawingml/2006/table">
            <a:tbl>
              <a:tblPr firstRow="1" bandRow="1"/>
              <a:tblGrid>
                <a:gridCol w="1008112">
                  <a:extLst>
                    <a:ext uri="{9D8B030D-6E8A-4147-A177-3AD203B41FA5}">
                      <a16:colId xmlns:a16="http://schemas.microsoft.com/office/drawing/2014/main" val="2372909194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1581035278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547293047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1568987200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1674753191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3716295093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43937545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395936929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726765500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3218846290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116276154"/>
                    </a:ext>
                  </a:extLst>
                </a:gridCol>
              </a:tblGrid>
              <a:tr h="319263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生存率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生着率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179152"/>
                  </a:ext>
                </a:extLst>
              </a:tr>
              <a:tr h="31926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１年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２年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３年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４年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５年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１年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２年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３年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４年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５年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575135"/>
                  </a:ext>
                </a:extLst>
              </a:tr>
              <a:tr h="61494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心臓移植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96.5%</a:t>
                      </a:r>
                    </a:p>
                  </a:txBody>
                  <a:tcPr marL="7620" marR="7620" marT="762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95.4%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94.5%</a:t>
                      </a:r>
                    </a:p>
                  </a:txBody>
                  <a:tcPr marL="7620" marR="7620" marT="762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93.7%</a:t>
                      </a:r>
                    </a:p>
                  </a:txBody>
                  <a:tcPr marL="7620" marR="7620" marT="762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92.9%</a:t>
                      </a:r>
                    </a:p>
                  </a:txBody>
                  <a:tcPr marL="7620" marR="7620" marT="762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96.5%</a:t>
                      </a:r>
                    </a:p>
                  </a:txBody>
                  <a:tcPr marL="7620" marR="7620" marT="762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95.4%</a:t>
                      </a:r>
                    </a:p>
                  </a:txBody>
                  <a:tcPr marL="7620" marR="7620" marT="762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94.5%</a:t>
                      </a:r>
                    </a:p>
                  </a:txBody>
                  <a:tcPr marL="7620" marR="7620" marT="762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93.7%</a:t>
                      </a:r>
                    </a:p>
                  </a:txBody>
                  <a:tcPr marL="7620" marR="7620" marT="762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92.9%</a:t>
                      </a:r>
                    </a:p>
                  </a:txBody>
                  <a:tcPr marL="7620" marR="7620" marT="762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054205"/>
                  </a:ext>
                </a:extLst>
              </a:tr>
              <a:tr h="61494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肺移植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91.1%</a:t>
                      </a:r>
                    </a:p>
                  </a:txBody>
                  <a:tcPr marL="7620" marR="7620" marT="762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86.8%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82.8%</a:t>
                      </a:r>
                    </a:p>
                  </a:txBody>
                  <a:tcPr marL="7620" marR="7620" marT="762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79.2%</a:t>
                      </a:r>
                    </a:p>
                  </a:txBody>
                  <a:tcPr marL="7620" marR="7620" marT="762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74.2%</a:t>
                      </a:r>
                    </a:p>
                  </a:txBody>
                  <a:tcPr marL="7620" marR="7620" marT="762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90.9%</a:t>
                      </a:r>
                    </a:p>
                  </a:txBody>
                  <a:tcPr marL="7620" marR="7620" marT="762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86.5%</a:t>
                      </a:r>
                    </a:p>
                  </a:txBody>
                  <a:tcPr marL="7620" marR="7620" marT="762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82.5%</a:t>
                      </a:r>
                    </a:p>
                  </a:txBody>
                  <a:tcPr marL="7620" marR="7620" marT="762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78.3%</a:t>
                      </a:r>
                    </a:p>
                  </a:txBody>
                  <a:tcPr marL="7620" marR="7620" marT="762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73.1%</a:t>
                      </a:r>
                    </a:p>
                  </a:txBody>
                  <a:tcPr marL="7620" marR="7620" marT="762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907169"/>
                  </a:ext>
                </a:extLst>
              </a:tr>
              <a:tr h="61494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肝臓移植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89.6%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87.3%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87.0%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85.6%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84.1%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89.0%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86.6%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86.3%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84.8%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83.2%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645984"/>
                  </a:ext>
                </a:extLst>
              </a:tr>
              <a:tr h="61494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腎臓移植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96.6%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95.3%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94.0%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92.5%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91.2%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90.1%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87.4%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84.9%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82.0%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79.4%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276147"/>
                  </a:ext>
                </a:extLst>
              </a:tr>
              <a:tr h="61494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膵臓移植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95.1%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94.4%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93.6%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93.0%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92.0%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85.1%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82.9%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79.6%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78.1%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76.4%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489557"/>
                  </a:ext>
                </a:extLst>
              </a:tr>
              <a:tr h="61494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小腸移植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92.8%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75.7%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75.7%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75.7%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75.7%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89.0%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72.2%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72.2%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66.6%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66.6%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473385"/>
                  </a:ext>
                </a:extLst>
              </a:tr>
            </a:tbl>
          </a:graphicData>
        </a:graphic>
      </p:graphicFrame>
      <p:sp>
        <p:nvSpPr>
          <p:cNvPr id="4" name="タイトル 1">
            <a:extLst>
              <a:ext uri="{FF2B5EF4-FFF2-40B4-BE49-F238E27FC236}">
                <a16:creationId xmlns:a16="http://schemas.microsoft.com/office/drawing/2014/main" id="{AA23DAFA-EDF7-403D-BC70-E67898B8EC7E}"/>
              </a:ext>
            </a:extLst>
          </p:cNvPr>
          <p:cNvSpPr txBox="1">
            <a:spLocks/>
          </p:cNvSpPr>
          <p:nvPr/>
        </p:nvSpPr>
        <p:spPr>
          <a:xfrm>
            <a:off x="926973" y="297777"/>
            <a:ext cx="7290054" cy="89048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3200" b="1" kern="1200" cap="all" spc="1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defRPr>
            </a:lvl1pPr>
          </a:lstStyle>
          <a:p>
            <a:pPr algn="ctr"/>
            <a:r>
              <a:rPr lang="ja-JP" altLang="en-US" dirty="0">
                <a:solidFill>
                  <a:srgbClr val="00873C"/>
                </a:solidFill>
              </a:rPr>
              <a:t>各臓器の生存率・生着率</a:t>
            </a:r>
            <a:br>
              <a:rPr lang="en-US" altLang="ja-JP" dirty="0">
                <a:solidFill>
                  <a:srgbClr val="00873C"/>
                </a:solidFill>
              </a:rPr>
            </a:br>
            <a:r>
              <a:rPr lang="ja-JP" altLang="en-US" sz="2000" dirty="0">
                <a:solidFill>
                  <a:srgbClr val="00873C"/>
                </a:solidFill>
              </a:rPr>
              <a:t>（</a:t>
            </a:r>
            <a:r>
              <a:rPr lang="en-US" altLang="ja-JP" sz="2000" dirty="0">
                <a:solidFill>
                  <a:srgbClr val="00873C"/>
                </a:solidFill>
              </a:rPr>
              <a:t>1995</a:t>
            </a:r>
            <a:r>
              <a:rPr lang="ja-JP" altLang="en-US" sz="2000" dirty="0">
                <a:solidFill>
                  <a:srgbClr val="00873C"/>
                </a:solidFill>
              </a:rPr>
              <a:t>年</a:t>
            </a:r>
            <a:r>
              <a:rPr lang="en-US" altLang="ja-JP" sz="2000" dirty="0">
                <a:solidFill>
                  <a:srgbClr val="00873C"/>
                </a:solidFill>
              </a:rPr>
              <a:t>4</a:t>
            </a:r>
            <a:r>
              <a:rPr lang="ja-JP" altLang="en-US" sz="2000" dirty="0">
                <a:solidFill>
                  <a:srgbClr val="00873C"/>
                </a:solidFill>
              </a:rPr>
              <a:t>月～</a:t>
            </a:r>
            <a:r>
              <a:rPr lang="en-US" altLang="ja-JP" sz="2000" dirty="0">
                <a:solidFill>
                  <a:srgbClr val="00873C"/>
                </a:solidFill>
              </a:rPr>
              <a:t>2022</a:t>
            </a:r>
            <a:r>
              <a:rPr lang="ja-JP" altLang="en-US" sz="2000" dirty="0">
                <a:solidFill>
                  <a:srgbClr val="00873C"/>
                </a:solidFill>
              </a:rPr>
              <a:t>年</a:t>
            </a:r>
            <a:r>
              <a:rPr lang="en-US" altLang="ja-JP" sz="2000" dirty="0">
                <a:solidFill>
                  <a:srgbClr val="00873C"/>
                </a:solidFill>
              </a:rPr>
              <a:t>12</a:t>
            </a:r>
            <a:r>
              <a:rPr lang="ja-JP" altLang="en-US" sz="2000" dirty="0">
                <a:solidFill>
                  <a:srgbClr val="00873C"/>
                </a:solidFill>
              </a:rPr>
              <a:t>月の移植、</a:t>
            </a:r>
            <a:r>
              <a:rPr lang="en-US" altLang="ja-JP" sz="2000" dirty="0">
                <a:solidFill>
                  <a:srgbClr val="00873C"/>
                </a:solidFill>
              </a:rPr>
              <a:t>2023</a:t>
            </a:r>
            <a:r>
              <a:rPr lang="ja-JP" altLang="en-US" sz="2000" dirty="0">
                <a:solidFill>
                  <a:srgbClr val="00873C"/>
                </a:solidFill>
              </a:rPr>
              <a:t>年</a:t>
            </a:r>
            <a:r>
              <a:rPr lang="en-US" altLang="ja-JP" sz="2000" dirty="0">
                <a:solidFill>
                  <a:srgbClr val="00873C"/>
                </a:solidFill>
              </a:rPr>
              <a:t>3</a:t>
            </a:r>
            <a:r>
              <a:rPr lang="ja-JP" altLang="en-US" sz="2000" dirty="0">
                <a:solidFill>
                  <a:srgbClr val="00873C"/>
                </a:solidFill>
              </a:rPr>
              <a:t>月末現在）</a:t>
            </a:r>
            <a:endParaRPr lang="ja-JP" altLang="en-US" dirty="0">
              <a:solidFill>
                <a:srgbClr val="0087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446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タイトル 1"/>
          <p:cNvSpPr txBox="1">
            <a:spLocks/>
          </p:cNvSpPr>
          <p:nvPr/>
        </p:nvSpPr>
        <p:spPr>
          <a:xfrm>
            <a:off x="709061" y="291526"/>
            <a:ext cx="7677473" cy="7920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3200" b="1" kern="1200" cap="all" spc="1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all" spc="100" normalizeH="0" baseline="0" noProof="0" dirty="0">
                <a:ln>
                  <a:noFill/>
                </a:ln>
                <a:solidFill>
                  <a:srgbClr val="00873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各臓器の移植後生存率（</a:t>
            </a:r>
            <a:r>
              <a:rPr kumimoji="1" lang="en-US" altLang="ja-JP" sz="3200" b="1" i="0" u="none" strike="noStrike" kern="1200" cap="all" spc="100" normalizeH="0" baseline="0" noProof="0" dirty="0">
                <a:ln>
                  <a:noFill/>
                </a:ln>
                <a:solidFill>
                  <a:srgbClr val="00873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10</a:t>
            </a:r>
            <a:r>
              <a:rPr kumimoji="1" lang="ja-JP" altLang="en-US" sz="3200" b="1" i="0" u="none" strike="noStrike" kern="1200" cap="all" spc="100" normalizeH="0" baseline="0" noProof="0" dirty="0">
                <a:ln>
                  <a:noFill/>
                </a:ln>
                <a:solidFill>
                  <a:srgbClr val="00873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年）</a:t>
            </a:r>
            <a:endParaRPr kumimoji="1" lang="en-US" altLang="ja-JP" sz="3200" b="1" i="0" u="none" strike="noStrike" kern="1200" cap="all" spc="100" normalizeH="0" baseline="0" noProof="0" dirty="0">
              <a:ln>
                <a:noFill/>
              </a:ln>
              <a:solidFill>
                <a:srgbClr val="00873C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all" spc="100" normalizeH="0" baseline="0" noProof="0" dirty="0">
                <a:ln>
                  <a:noFill/>
                </a:ln>
                <a:solidFill>
                  <a:srgbClr val="00873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（</a:t>
            </a:r>
            <a:r>
              <a:rPr kumimoji="1" lang="en-US" altLang="ja-JP" sz="2000" b="1" i="0" u="none" strike="noStrike" kern="1200" cap="all" spc="100" normalizeH="0" baseline="0" noProof="0" dirty="0">
                <a:ln>
                  <a:noFill/>
                </a:ln>
                <a:solidFill>
                  <a:srgbClr val="00873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1995</a:t>
            </a:r>
            <a:r>
              <a:rPr kumimoji="1" lang="ja-JP" altLang="en-US" sz="2000" b="1" i="0" u="none" strike="noStrike" kern="1200" cap="all" spc="100" normalizeH="0" baseline="0" noProof="0" dirty="0">
                <a:ln>
                  <a:noFill/>
                </a:ln>
                <a:solidFill>
                  <a:srgbClr val="00873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年</a:t>
            </a:r>
            <a:r>
              <a:rPr kumimoji="1" lang="en-US" altLang="ja-JP" sz="2000" b="1" i="0" u="none" strike="noStrike" kern="1200" cap="all" spc="100" normalizeH="0" baseline="0" noProof="0" dirty="0">
                <a:ln>
                  <a:noFill/>
                </a:ln>
                <a:solidFill>
                  <a:srgbClr val="00873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4</a:t>
            </a:r>
            <a:r>
              <a:rPr kumimoji="1" lang="ja-JP" altLang="en-US" sz="2000" b="1" i="0" u="none" strike="noStrike" kern="1200" cap="all" spc="100" normalizeH="0" baseline="0" noProof="0" dirty="0">
                <a:ln>
                  <a:noFill/>
                </a:ln>
                <a:solidFill>
                  <a:srgbClr val="00873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月～</a:t>
            </a:r>
            <a:r>
              <a:rPr kumimoji="1" lang="en-US" altLang="ja-JP" sz="2000" b="1" i="0" u="none" strike="noStrike" kern="1200" cap="all" spc="100" normalizeH="0" baseline="0" noProof="0" dirty="0">
                <a:ln>
                  <a:noFill/>
                </a:ln>
                <a:solidFill>
                  <a:srgbClr val="00873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2022</a:t>
            </a:r>
            <a:r>
              <a:rPr kumimoji="1" lang="ja-JP" altLang="en-US" sz="2000" b="1" i="0" u="none" strike="noStrike" kern="1200" cap="all" spc="100" normalizeH="0" baseline="0" noProof="0" dirty="0">
                <a:ln>
                  <a:noFill/>
                </a:ln>
                <a:solidFill>
                  <a:srgbClr val="00873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年</a:t>
            </a:r>
            <a:r>
              <a:rPr kumimoji="1" lang="en-US" altLang="ja-JP" sz="2000" b="1" i="0" u="none" strike="noStrike" kern="1200" cap="all" spc="100" normalizeH="0" baseline="0" noProof="0" dirty="0">
                <a:ln>
                  <a:noFill/>
                </a:ln>
                <a:solidFill>
                  <a:srgbClr val="00873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12</a:t>
            </a:r>
            <a:r>
              <a:rPr kumimoji="1" lang="ja-JP" altLang="en-US" sz="2000" b="1" i="0" u="none" strike="noStrike" kern="1200" cap="all" spc="100" normalizeH="0" baseline="0" noProof="0" dirty="0">
                <a:ln>
                  <a:noFill/>
                </a:ln>
                <a:solidFill>
                  <a:srgbClr val="00873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月の移植、</a:t>
            </a:r>
            <a:r>
              <a:rPr kumimoji="1" lang="en-US" altLang="ja-JP" sz="2000" b="1" i="0" u="none" strike="noStrike" kern="1200" cap="all" spc="100" normalizeH="0" baseline="0" noProof="0" dirty="0">
                <a:ln>
                  <a:noFill/>
                </a:ln>
                <a:solidFill>
                  <a:srgbClr val="00873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2023</a:t>
            </a:r>
            <a:r>
              <a:rPr kumimoji="1" lang="ja-JP" altLang="en-US" sz="2000" b="1" i="0" u="none" strike="noStrike" kern="1200" cap="all" spc="100" normalizeH="0" baseline="0" noProof="0" dirty="0">
                <a:ln>
                  <a:noFill/>
                </a:ln>
                <a:solidFill>
                  <a:srgbClr val="00873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年</a:t>
            </a:r>
            <a:r>
              <a:rPr kumimoji="1" lang="en-US" altLang="ja-JP" sz="2000" b="1" i="0" u="none" strike="noStrike" kern="1200" cap="all" spc="100" normalizeH="0" baseline="0" noProof="0" dirty="0">
                <a:ln>
                  <a:noFill/>
                </a:ln>
                <a:solidFill>
                  <a:srgbClr val="00873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3</a:t>
            </a:r>
            <a:r>
              <a:rPr kumimoji="1" lang="ja-JP" altLang="en-US" sz="2000" b="1" i="0" u="none" strike="noStrike" kern="1200" cap="all" spc="100" normalizeH="0" baseline="0" noProof="0" dirty="0">
                <a:ln>
                  <a:noFill/>
                </a:ln>
                <a:solidFill>
                  <a:srgbClr val="00873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月末現在）</a:t>
            </a:r>
          </a:p>
        </p:txBody>
      </p:sp>
      <p:grpSp>
        <p:nvGrpSpPr>
          <p:cNvPr id="141" name="グループ化 140">
            <a:extLst>
              <a:ext uri="{FF2B5EF4-FFF2-40B4-BE49-F238E27FC236}">
                <a16:creationId xmlns:a16="http://schemas.microsoft.com/office/drawing/2014/main" id="{E30EFD3D-D4E7-BD4F-57E0-59E6124D79AA}"/>
              </a:ext>
            </a:extLst>
          </p:cNvPr>
          <p:cNvGrpSpPr/>
          <p:nvPr/>
        </p:nvGrpSpPr>
        <p:grpSpPr>
          <a:xfrm>
            <a:off x="6412334" y="1836327"/>
            <a:ext cx="2611688" cy="2176332"/>
            <a:chOff x="6412334" y="1836327"/>
            <a:chExt cx="2611688" cy="2176332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0F2C5810-B40B-5C90-C4DD-6702887F5F16}"/>
                </a:ext>
              </a:extLst>
            </p:cNvPr>
            <p:cNvSpPr txBox="1"/>
            <p:nvPr/>
          </p:nvSpPr>
          <p:spPr>
            <a:xfrm>
              <a:off x="7108113" y="1836327"/>
              <a:ext cx="16850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ＭＳ ゴシック"/>
                  <a:ea typeface="ＭＳ ゴシック"/>
                  <a:cs typeface="+mn-cs"/>
                </a:rPr>
                <a:t>心臓（</a:t>
              </a: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ＭＳ ゴシック"/>
                  <a:ea typeface="ＭＳ ゴシック"/>
                  <a:cs typeface="+mn-cs"/>
                </a:rPr>
                <a:t>707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ＭＳ ゴシック"/>
                  <a:ea typeface="ＭＳ ゴシック"/>
                  <a:cs typeface="+mn-cs"/>
                </a:rPr>
                <a:t>名）</a:t>
              </a:r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2F9B3B21-CD2F-AB72-AE55-13B91A49E3CB}"/>
                </a:ext>
              </a:extLst>
            </p:cNvPr>
            <p:cNvSpPr txBox="1"/>
            <p:nvPr/>
          </p:nvSpPr>
          <p:spPr>
            <a:xfrm>
              <a:off x="7108113" y="2647540"/>
              <a:ext cx="16850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3366"/>
                  </a:solidFill>
                  <a:effectLst/>
                  <a:uLnTx/>
                  <a:uFillTx/>
                  <a:latin typeface="ＭＳ ゴシック"/>
                  <a:ea typeface="ＭＳ ゴシック"/>
                  <a:cs typeface="+mn-cs"/>
                </a:rPr>
                <a:t>肝臓（</a:t>
              </a: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3366"/>
                  </a:solidFill>
                  <a:effectLst/>
                  <a:uLnTx/>
                  <a:uFillTx/>
                  <a:latin typeface="ＭＳ ゴシック"/>
                  <a:ea typeface="ＭＳ ゴシック"/>
                  <a:cs typeface="+mn-cs"/>
                </a:rPr>
                <a:t>801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3366"/>
                  </a:solidFill>
                  <a:effectLst/>
                  <a:uLnTx/>
                  <a:uFillTx/>
                  <a:latin typeface="ＭＳ ゴシック"/>
                  <a:ea typeface="ＭＳ ゴシック"/>
                  <a:cs typeface="+mn-cs"/>
                </a:rPr>
                <a:t>名）</a:t>
              </a:r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240B18D6-BCFA-FD0A-E8B3-286F5DB4DDA9}"/>
                </a:ext>
              </a:extLst>
            </p:cNvPr>
            <p:cNvSpPr txBox="1"/>
            <p:nvPr/>
          </p:nvSpPr>
          <p:spPr>
            <a:xfrm>
              <a:off x="7235430" y="3115767"/>
              <a:ext cx="14542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82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ＭＳ ゴシック"/>
                  <a:ea typeface="ＭＳ ゴシック"/>
                  <a:cs typeface="+mn-cs"/>
                </a:rPr>
                <a:t>肺（</a:t>
              </a: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82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ＭＳ ゴシック"/>
                  <a:ea typeface="ＭＳ ゴシック"/>
                  <a:cs typeface="+mn-cs"/>
                </a:rPr>
                <a:t>754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82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ＭＳ ゴシック"/>
                  <a:ea typeface="ＭＳ ゴシック"/>
                  <a:cs typeface="+mn-cs"/>
                </a:rPr>
                <a:t>名）</a:t>
              </a:r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B8EDAA2D-8BC5-85E1-383C-0B09C2A64C3B}"/>
                </a:ext>
              </a:extLst>
            </p:cNvPr>
            <p:cNvSpPr txBox="1"/>
            <p:nvPr/>
          </p:nvSpPr>
          <p:spPr>
            <a:xfrm>
              <a:off x="6412334" y="3643327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9933"/>
                  </a:solidFill>
                  <a:effectLst/>
                  <a:uLnTx/>
                  <a:uFillTx/>
                  <a:latin typeface="ＭＳ ゴシック"/>
                  <a:ea typeface="ＭＳ ゴシック"/>
                  <a:cs typeface="+mn-cs"/>
                </a:rPr>
                <a:t>48.0%</a:t>
              </a: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9933"/>
                </a:solidFill>
                <a:effectLst/>
                <a:uLnTx/>
                <a:uFillTx/>
                <a:latin typeface="ＭＳ ゴシック"/>
                <a:ea typeface="ＭＳ ゴシック"/>
                <a:cs typeface="+mn-cs"/>
              </a:endParaRPr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44FFEEA6-DEFA-22B1-6410-110DC98AE94F}"/>
                </a:ext>
              </a:extLst>
            </p:cNvPr>
            <p:cNvSpPr txBox="1"/>
            <p:nvPr/>
          </p:nvSpPr>
          <p:spPr>
            <a:xfrm>
              <a:off x="7108113" y="2399067"/>
              <a:ext cx="19159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>
                      <a:lumMod val="50000"/>
                    </a:srgbClr>
                  </a:solidFill>
                  <a:effectLst/>
                  <a:uLnTx/>
                  <a:uFillTx/>
                  <a:latin typeface="ＭＳ ゴシック"/>
                  <a:ea typeface="ＭＳ ゴシック"/>
                  <a:cs typeface="+mn-cs"/>
                </a:rPr>
                <a:t>腎臓（</a:t>
              </a: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>
                      <a:lumMod val="50000"/>
                    </a:srgbClr>
                  </a:solidFill>
                  <a:effectLst/>
                  <a:uLnTx/>
                  <a:uFillTx/>
                  <a:latin typeface="ＭＳ ゴシック"/>
                  <a:ea typeface="ＭＳ ゴシック"/>
                  <a:cs typeface="+mn-cs"/>
                </a:rPr>
                <a:t>4,753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>
                      <a:lumMod val="50000"/>
                    </a:srgbClr>
                  </a:solidFill>
                  <a:effectLst/>
                  <a:uLnTx/>
                  <a:uFillTx/>
                  <a:latin typeface="ＭＳ ゴシック"/>
                  <a:ea typeface="ＭＳ ゴシック"/>
                  <a:cs typeface="+mn-cs"/>
                </a:rPr>
                <a:t>名）</a:t>
              </a: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520076C7-33E2-02D6-CED8-EFFCB5EFA64C}"/>
                </a:ext>
              </a:extLst>
            </p:cNvPr>
            <p:cNvSpPr txBox="1"/>
            <p:nvPr/>
          </p:nvSpPr>
          <p:spPr>
            <a:xfrm>
              <a:off x="7108113" y="2154061"/>
              <a:ext cx="16850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873C"/>
                  </a:solidFill>
                  <a:effectLst/>
                  <a:uLnTx/>
                  <a:uFillTx/>
                  <a:latin typeface="ＭＳ ゴシック"/>
                  <a:ea typeface="ＭＳ ゴシック"/>
                  <a:cs typeface="+mn-cs"/>
                </a:rPr>
                <a:t>膵臓（</a:t>
              </a: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873C"/>
                  </a:solidFill>
                  <a:effectLst/>
                  <a:uLnTx/>
                  <a:uFillTx/>
                  <a:latin typeface="ＭＳ ゴシック"/>
                  <a:ea typeface="ＭＳ ゴシック"/>
                  <a:cs typeface="+mn-cs"/>
                </a:rPr>
                <a:t>491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873C"/>
                  </a:solidFill>
                  <a:effectLst/>
                  <a:uLnTx/>
                  <a:uFillTx/>
                  <a:latin typeface="ＭＳ ゴシック"/>
                  <a:ea typeface="ＭＳ ゴシック"/>
                  <a:cs typeface="+mn-cs"/>
                </a:rPr>
                <a:t>名）</a:t>
              </a: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3C6C923D-D7D9-2877-BA1D-3E8F538492F5}"/>
                </a:ext>
              </a:extLst>
            </p:cNvPr>
            <p:cNvSpPr txBox="1"/>
            <p:nvPr/>
          </p:nvSpPr>
          <p:spPr>
            <a:xfrm>
              <a:off x="6413923" y="1840740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ＭＳ ゴシック"/>
                  <a:ea typeface="ＭＳ ゴシック"/>
                  <a:cs typeface="+mn-cs"/>
                </a:rPr>
                <a:t>89.7%</a:t>
              </a: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ゴシック"/>
                <a:ea typeface="ＭＳ ゴシック"/>
                <a:cs typeface="+mn-cs"/>
              </a:endParaRP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DB4537C6-58D5-879D-61FD-38C25657D9AE}"/>
                </a:ext>
              </a:extLst>
            </p:cNvPr>
            <p:cNvSpPr txBox="1"/>
            <p:nvPr/>
          </p:nvSpPr>
          <p:spPr>
            <a:xfrm>
              <a:off x="6413923" y="2651953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3366"/>
                  </a:solidFill>
                  <a:effectLst/>
                  <a:uLnTx/>
                  <a:uFillTx/>
                  <a:latin typeface="ＭＳ ゴシック"/>
                  <a:ea typeface="ＭＳ ゴシック"/>
                  <a:cs typeface="+mn-cs"/>
                </a:rPr>
                <a:t>75.2%</a:t>
              </a: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3366"/>
                </a:solidFill>
                <a:effectLst/>
                <a:uLnTx/>
                <a:uFillTx/>
                <a:latin typeface="ＭＳ ゴシック"/>
                <a:ea typeface="ＭＳ ゴシック"/>
                <a:cs typeface="+mn-cs"/>
              </a:endParaRP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5CECE6DC-02BA-E6CF-A994-7563193A9D25}"/>
                </a:ext>
              </a:extLst>
            </p:cNvPr>
            <p:cNvSpPr txBox="1"/>
            <p:nvPr/>
          </p:nvSpPr>
          <p:spPr>
            <a:xfrm>
              <a:off x="6424895" y="3115767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B1BFF"/>
                  </a:solidFill>
                  <a:effectLst/>
                  <a:uLnTx/>
                  <a:uFillTx/>
                  <a:latin typeface="ＭＳ ゴシック"/>
                  <a:ea typeface="ＭＳ ゴシック"/>
                  <a:cs typeface="+mn-cs"/>
                </a:rPr>
                <a:t>61.2%</a:t>
              </a: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B1BFF"/>
                </a:solidFill>
                <a:effectLst/>
                <a:uLnTx/>
                <a:uFillTx/>
                <a:latin typeface="ＭＳ ゴシック"/>
                <a:ea typeface="ＭＳ ゴシック"/>
                <a:cs typeface="+mn-cs"/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AB9C6B98-6DDF-F050-D7D9-437618951AA9}"/>
                </a:ext>
              </a:extLst>
            </p:cNvPr>
            <p:cNvSpPr txBox="1"/>
            <p:nvPr/>
          </p:nvSpPr>
          <p:spPr>
            <a:xfrm>
              <a:off x="6413923" y="2403480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>
                      <a:lumMod val="50000"/>
                    </a:srgbClr>
                  </a:solidFill>
                  <a:effectLst/>
                  <a:uLnTx/>
                  <a:uFillTx/>
                  <a:latin typeface="ＭＳ ゴシック"/>
                  <a:ea typeface="ＭＳ ゴシック"/>
                  <a:cs typeface="+mn-cs"/>
                </a:rPr>
                <a:t>83.2%</a:t>
              </a: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ＭＳ ゴシック"/>
                <a:ea typeface="ＭＳ ゴシック"/>
                <a:cs typeface="+mn-cs"/>
              </a:endParaRP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48985096-B22B-584F-692A-6ED0E95C2E7E}"/>
                </a:ext>
              </a:extLst>
            </p:cNvPr>
            <p:cNvSpPr txBox="1"/>
            <p:nvPr/>
          </p:nvSpPr>
          <p:spPr>
            <a:xfrm>
              <a:off x="6413923" y="2158474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873C"/>
                  </a:solidFill>
                  <a:effectLst/>
                  <a:uLnTx/>
                  <a:uFillTx/>
                  <a:latin typeface="ＭＳ ゴシック"/>
                  <a:ea typeface="ＭＳ ゴシック"/>
                  <a:cs typeface="+mn-cs"/>
                </a:rPr>
                <a:t>83.8%</a:t>
              </a: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873C"/>
                </a:solidFill>
                <a:effectLst/>
                <a:uLnTx/>
                <a:uFillTx/>
                <a:latin typeface="ＭＳ ゴシック"/>
                <a:ea typeface="ＭＳ ゴシック"/>
                <a:cs typeface="+mn-cs"/>
              </a:endParaRP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2A6670F6-D868-6AE1-5560-B173D7B4CBA2}"/>
                </a:ext>
              </a:extLst>
            </p:cNvPr>
            <p:cNvSpPr txBox="1"/>
            <p:nvPr/>
          </p:nvSpPr>
          <p:spPr>
            <a:xfrm>
              <a:off x="7149184" y="3634501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9933"/>
                  </a:solidFill>
                  <a:effectLst/>
                  <a:uLnTx/>
                  <a:uFillTx/>
                  <a:latin typeface="ＭＳ ゴシック"/>
                  <a:ea typeface="ＭＳ ゴシック"/>
                  <a:cs typeface="+mn-cs"/>
                </a:rPr>
                <a:t>小腸（</a:t>
              </a: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9933"/>
                  </a:solidFill>
                  <a:effectLst/>
                  <a:uLnTx/>
                  <a:uFillTx/>
                  <a:latin typeface="ＭＳ ゴシック"/>
                  <a:ea typeface="ＭＳ ゴシック"/>
                  <a:cs typeface="+mn-cs"/>
                </a:rPr>
                <a:t>29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9933"/>
                  </a:solidFill>
                  <a:effectLst/>
                  <a:uLnTx/>
                  <a:uFillTx/>
                  <a:latin typeface="ＭＳ ゴシック"/>
                  <a:ea typeface="ＭＳ ゴシック"/>
                  <a:cs typeface="+mn-cs"/>
                </a:rPr>
                <a:t>名）</a:t>
              </a:r>
            </a:p>
          </p:txBody>
        </p:sp>
      </p:grpSp>
      <p:grpSp>
        <p:nvGrpSpPr>
          <p:cNvPr id="142" name="グループ化 141">
            <a:extLst>
              <a:ext uri="{FF2B5EF4-FFF2-40B4-BE49-F238E27FC236}">
                <a16:creationId xmlns:a16="http://schemas.microsoft.com/office/drawing/2014/main" id="{400DF196-C5DD-C76A-CD04-41ABDE3945B1}"/>
              </a:ext>
            </a:extLst>
          </p:cNvPr>
          <p:cNvGrpSpPr/>
          <p:nvPr/>
        </p:nvGrpSpPr>
        <p:grpSpPr>
          <a:xfrm>
            <a:off x="121173" y="1535113"/>
            <a:ext cx="6760147" cy="4562475"/>
            <a:chOff x="121173" y="1535113"/>
            <a:chExt cx="6760147" cy="4562475"/>
          </a:xfrm>
        </p:grpSpPr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79AC2331-33CF-1C1D-6CEF-483B18F03186}"/>
                </a:ext>
              </a:extLst>
            </p:cNvPr>
            <p:cNvSpPr txBox="1"/>
            <p:nvPr/>
          </p:nvSpPr>
          <p:spPr>
            <a:xfrm>
              <a:off x="6311933" y="5761868"/>
              <a:ext cx="56938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ゴシック"/>
                  <a:ea typeface="ＭＳ ゴシック"/>
                  <a:cs typeface="+mn-cs"/>
                </a:rPr>
                <a:t>（年）</a:t>
              </a: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70135154-51EA-FFEC-7C39-FB8BE552A112}"/>
                </a:ext>
              </a:extLst>
            </p:cNvPr>
            <p:cNvSpPr txBox="1"/>
            <p:nvPr/>
          </p:nvSpPr>
          <p:spPr>
            <a:xfrm>
              <a:off x="121173" y="1897564"/>
              <a:ext cx="56938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ゴシック"/>
                  <a:ea typeface="ＭＳ ゴシック"/>
                  <a:cs typeface="+mn-cs"/>
                </a:rPr>
                <a:t>（％）</a:t>
              </a:r>
            </a:p>
          </p:txBody>
        </p:sp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7B732A8B-38B6-870F-38DA-620F667A3486}"/>
                </a:ext>
              </a:extLst>
            </p:cNvPr>
            <p:cNvGrpSpPr/>
            <p:nvPr/>
          </p:nvGrpSpPr>
          <p:grpSpPr>
            <a:xfrm>
              <a:off x="629134" y="1535113"/>
              <a:ext cx="5736741" cy="4562475"/>
              <a:chOff x="629134" y="1535113"/>
              <a:chExt cx="5736741" cy="4562475"/>
            </a:xfrm>
          </p:grpSpPr>
          <p:grpSp>
            <p:nvGrpSpPr>
              <p:cNvPr id="19" name="Group 4">
                <a:extLst>
                  <a:ext uri="{FF2B5EF4-FFF2-40B4-BE49-F238E27FC236}">
                    <a16:creationId xmlns:a16="http://schemas.microsoft.com/office/drawing/2014/main" id="{47D569F1-D265-8277-41A5-0E766A9D8300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669925" y="1535113"/>
                <a:ext cx="5695950" cy="4562475"/>
                <a:chOff x="422" y="967"/>
                <a:chExt cx="3588" cy="2874"/>
              </a:xfrm>
            </p:grpSpPr>
            <p:sp>
              <p:nvSpPr>
                <p:cNvPr id="256" name="AutoShape 3">
                  <a:extLst>
                    <a:ext uri="{FF2B5EF4-FFF2-40B4-BE49-F238E27FC236}">
                      <a16:creationId xmlns:a16="http://schemas.microsoft.com/office/drawing/2014/main" id="{51D0175B-0069-2C41-F1B1-EE18622891C4}"/>
                    </a:ext>
                  </a:extLst>
                </p:cNvPr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422" y="967"/>
                  <a:ext cx="3588" cy="28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ＭＳ ゴシック"/>
                    <a:ea typeface="ＭＳ ゴシック"/>
                    <a:cs typeface="+mn-cs"/>
                  </a:endParaRPr>
                </a:p>
              </p:txBody>
            </p:sp>
            <p:sp>
              <p:nvSpPr>
                <p:cNvPr id="257" name="Line 5">
                  <a:extLst>
                    <a:ext uri="{FF2B5EF4-FFF2-40B4-BE49-F238E27FC236}">
                      <a16:creationId xmlns:a16="http://schemas.microsoft.com/office/drawing/2014/main" id="{B03D7C7A-2789-3DB3-ED06-F878981297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92" y="3694"/>
                  <a:ext cx="3388" cy="0"/>
                </a:xfrm>
                <a:prstGeom prst="line">
                  <a:avLst/>
                </a:prstGeom>
                <a:noFill/>
                <a:ln w="635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ＭＳ ゴシック"/>
                    <a:ea typeface="ＭＳ ゴシック"/>
                    <a:cs typeface="+mn-cs"/>
                  </a:endParaRPr>
                </a:p>
              </p:txBody>
            </p:sp>
            <p:sp>
              <p:nvSpPr>
                <p:cNvPr id="258" name="Line 6">
                  <a:extLst>
                    <a:ext uri="{FF2B5EF4-FFF2-40B4-BE49-F238E27FC236}">
                      <a16:creationId xmlns:a16="http://schemas.microsoft.com/office/drawing/2014/main" id="{10AE19E2-EFFF-1685-D447-87C32FAD739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62" y="3694"/>
                  <a:ext cx="0" cy="42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ＭＳ ゴシック"/>
                    <a:ea typeface="ＭＳ ゴシック"/>
                    <a:cs typeface="+mn-cs"/>
                  </a:endParaRPr>
                </a:p>
              </p:txBody>
            </p:sp>
            <p:sp>
              <p:nvSpPr>
                <p:cNvPr id="259" name="Line 7">
                  <a:extLst>
                    <a:ext uri="{FF2B5EF4-FFF2-40B4-BE49-F238E27FC236}">
                      <a16:creationId xmlns:a16="http://schemas.microsoft.com/office/drawing/2014/main" id="{E2575699-A89F-2993-BE8D-AD1A14C726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67" y="3694"/>
                  <a:ext cx="0" cy="42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ＭＳ ゴシック"/>
                    <a:ea typeface="ＭＳ ゴシック"/>
                    <a:cs typeface="+mn-cs"/>
                  </a:endParaRPr>
                </a:p>
              </p:txBody>
            </p:sp>
            <p:sp>
              <p:nvSpPr>
                <p:cNvPr id="260" name="Line 8">
                  <a:extLst>
                    <a:ext uri="{FF2B5EF4-FFF2-40B4-BE49-F238E27FC236}">
                      <a16:creationId xmlns:a16="http://schemas.microsoft.com/office/drawing/2014/main" id="{87D7CA68-159E-C1DF-F309-2BA3FAF355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371" y="3694"/>
                  <a:ext cx="0" cy="42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ＭＳ ゴシック"/>
                    <a:ea typeface="ＭＳ ゴシック"/>
                    <a:cs typeface="+mn-cs"/>
                  </a:endParaRPr>
                </a:p>
              </p:txBody>
            </p:sp>
            <p:sp>
              <p:nvSpPr>
                <p:cNvPr id="261" name="Line 9">
                  <a:extLst>
                    <a:ext uri="{FF2B5EF4-FFF2-40B4-BE49-F238E27FC236}">
                      <a16:creationId xmlns:a16="http://schemas.microsoft.com/office/drawing/2014/main" id="{2A411E04-1CFE-9B51-9C39-EB42A056949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76" y="3694"/>
                  <a:ext cx="0" cy="42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ＭＳ ゴシック"/>
                    <a:ea typeface="ＭＳ ゴシック"/>
                    <a:cs typeface="+mn-cs"/>
                  </a:endParaRPr>
                </a:p>
              </p:txBody>
            </p:sp>
            <p:sp>
              <p:nvSpPr>
                <p:cNvPr id="262" name="Line 10">
                  <a:extLst>
                    <a:ext uri="{FF2B5EF4-FFF2-40B4-BE49-F238E27FC236}">
                      <a16:creationId xmlns:a16="http://schemas.microsoft.com/office/drawing/2014/main" id="{62335530-8DBA-378B-4EAF-CCE57BC629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81" y="3694"/>
                  <a:ext cx="0" cy="42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ＭＳ ゴシック"/>
                    <a:ea typeface="ＭＳ ゴシック"/>
                    <a:cs typeface="+mn-cs"/>
                  </a:endParaRPr>
                </a:p>
              </p:txBody>
            </p:sp>
            <p:sp>
              <p:nvSpPr>
                <p:cNvPr id="263" name="Line 11">
                  <a:extLst>
                    <a:ext uri="{FF2B5EF4-FFF2-40B4-BE49-F238E27FC236}">
                      <a16:creationId xmlns:a16="http://schemas.microsoft.com/office/drawing/2014/main" id="{EE063010-699D-8913-5D42-5FD1E46835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286" y="3694"/>
                  <a:ext cx="0" cy="42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ＭＳ ゴシック"/>
                    <a:ea typeface="ＭＳ ゴシック"/>
                    <a:cs typeface="+mn-cs"/>
                  </a:endParaRPr>
                </a:p>
              </p:txBody>
            </p:sp>
            <p:sp>
              <p:nvSpPr>
                <p:cNvPr id="264" name="Line 12">
                  <a:extLst>
                    <a:ext uri="{FF2B5EF4-FFF2-40B4-BE49-F238E27FC236}">
                      <a16:creationId xmlns:a16="http://schemas.microsoft.com/office/drawing/2014/main" id="{80921A1A-1471-C6DD-9811-11163DCAB1C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91" y="3694"/>
                  <a:ext cx="0" cy="42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ＭＳ ゴシック"/>
                    <a:ea typeface="ＭＳ ゴシック"/>
                    <a:cs typeface="+mn-cs"/>
                  </a:endParaRPr>
                </a:p>
              </p:txBody>
            </p:sp>
            <p:sp>
              <p:nvSpPr>
                <p:cNvPr id="265" name="Line 13">
                  <a:extLst>
                    <a:ext uri="{FF2B5EF4-FFF2-40B4-BE49-F238E27FC236}">
                      <a16:creationId xmlns:a16="http://schemas.microsoft.com/office/drawing/2014/main" id="{915F9178-32F6-714C-EAEB-0CD67C654CA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6" y="3694"/>
                  <a:ext cx="0" cy="42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ＭＳ ゴシック"/>
                    <a:ea typeface="ＭＳ ゴシック"/>
                    <a:cs typeface="+mn-cs"/>
                  </a:endParaRPr>
                </a:p>
              </p:txBody>
            </p:sp>
            <p:sp>
              <p:nvSpPr>
                <p:cNvPr id="266" name="Line 14">
                  <a:extLst>
                    <a:ext uri="{FF2B5EF4-FFF2-40B4-BE49-F238E27FC236}">
                      <a16:creationId xmlns:a16="http://schemas.microsoft.com/office/drawing/2014/main" id="{B424E0A3-461B-F11F-840F-9D4C235499A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201" y="3694"/>
                  <a:ext cx="0" cy="42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ＭＳ ゴシック"/>
                    <a:ea typeface="ＭＳ ゴシック"/>
                    <a:cs typeface="+mn-cs"/>
                  </a:endParaRPr>
                </a:p>
              </p:txBody>
            </p:sp>
            <p:sp>
              <p:nvSpPr>
                <p:cNvPr id="267" name="Line 15">
                  <a:extLst>
                    <a:ext uri="{FF2B5EF4-FFF2-40B4-BE49-F238E27FC236}">
                      <a16:creationId xmlns:a16="http://schemas.microsoft.com/office/drawing/2014/main" id="{B8F8B3CA-F3C7-8832-A75E-74E254446C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506" y="3694"/>
                  <a:ext cx="0" cy="42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ＭＳ ゴシック"/>
                    <a:ea typeface="ＭＳ ゴシック"/>
                    <a:cs typeface="+mn-cs"/>
                  </a:endParaRPr>
                </a:p>
              </p:txBody>
            </p:sp>
            <p:sp>
              <p:nvSpPr>
                <p:cNvPr id="268" name="Line 16">
                  <a:extLst>
                    <a:ext uri="{FF2B5EF4-FFF2-40B4-BE49-F238E27FC236}">
                      <a16:creationId xmlns:a16="http://schemas.microsoft.com/office/drawing/2014/main" id="{DA8EAFD2-0306-84CE-394E-C7F1E1FDD56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811" y="3694"/>
                  <a:ext cx="0" cy="42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ＭＳ ゴシック"/>
                    <a:ea typeface="ＭＳ ゴシック"/>
                    <a:cs typeface="+mn-cs"/>
                  </a:endParaRPr>
                </a:p>
              </p:txBody>
            </p:sp>
            <p:sp>
              <p:nvSpPr>
                <p:cNvPr id="269" name="Rectangle 17">
                  <a:extLst>
                    <a:ext uri="{FF2B5EF4-FFF2-40B4-BE49-F238E27FC236}">
                      <a16:creationId xmlns:a16="http://schemas.microsoft.com/office/drawing/2014/main" id="{55A6726D-25A8-ED92-26F0-57C0774805B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76" y="3739"/>
                  <a:ext cx="108" cy="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ja-JP" sz="10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rPr>
                    <a:t>10</a:t>
                  </a:r>
                  <a:endParaRPr kumimoji="0" lang="ja-JP" altLang="ja-JP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ゴシック"/>
                    <a:cs typeface="+mn-cs"/>
                  </a:endParaRPr>
                </a:p>
              </p:txBody>
            </p:sp>
            <p:sp>
              <p:nvSpPr>
                <p:cNvPr id="270" name="Rectangle 18">
                  <a:extLst>
                    <a:ext uri="{FF2B5EF4-FFF2-40B4-BE49-F238E27FC236}">
                      <a16:creationId xmlns:a16="http://schemas.microsoft.com/office/drawing/2014/main" id="{19BEAC4C-E59D-EA22-1419-86A38FC05D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87" y="3739"/>
                  <a:ext cx="66" cy="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ja-JP" sz="10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rPr>
                    <a:t>9</a:t>
                  </a:r>
                  <a:endParaRPr kumimoji="0" lang="ja-JP" altLang="ja-JP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ゴシック"/>
                    <a:cs typeface="+mn-cs"/>
                  </a:endParaRPr>
                </a:p>
              </p:txBody>
            </p:sp>
            <p:sp>
              <p:nvSpPr>
                <p:cNvPr id="271" name="Rectangle 19">
                  <a:extLst>
                    <a:ext uri="{FF2B5EF4-FFF2-40B4-BE49-F238E27FC236}">
                      <a16:creationId xmlns:a16="http://schemas.microsoft.com/office/drawing/2014/main" id="{E7D36947-AF57-F59B-3259-2EC51717A1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81" y="3739"/>
                  <a:ext cx="66" cy="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ja-JP" sz="10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rPr>
                    <a:t>8</a:t>
                  </a:r>
                  <a:endParaRPr kumimoji="0" lang="ja-JP" altLang="ja-JP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ゴシック"/>
                    <a:cs typeface="+mn-cs"/>
                  </a:endParaRPr>
                </a:p>
              </p:txBody>
            </p:sp>
            <p:sp>
              <p:nvSpPr>
                <p:cNvPr id="272" name="Rectangle 20">
                  <a:extLst>
                    <a:ext uri="{FF2B5EF4-FFF2-40B4-BE49-F238E27FC236}">
                      <a16:creationId xmlns:a16="http://schemas.microsoft.com/office/drawing/2014/main" id="{B45073BC-584F-2E01-203E-C7A82FF279B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80" y="3739"/>
                  <a:ext cx="66" cy="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ja-JP" sz="10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rPr>
                    <a:t>7</a:t>
                  </a:r>
                  <a:endParaRPr kumimoji="0" lang="ja-JP" altLang="ja-JP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ゴシック"/>
                    <a:cs typeface="+mn-cs"/>
                  </a:endParaRPr>
                </a:p>
              </p:txBody>
            </p:sp>
            <p:sp>
              <p:nvSpPr>
                <p:cNvPr id="273" name="Rectangle 21">
                  <a:extLst>
                    <a:ext uri="{FF2B5EF4-FFF2-40B4-BE49-F238E27FC236}">
                      <a16:creationId xmlns:a16="http://schemas.microsoft.com/office/drawing/2014/main" id="{C5ECA6FF-7E90-E7DF-3AC0-0535E01A8B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74" y="3739"/>
                  <a:ext cx="66" cy="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ja-JP" sz="10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rPr>
                    <a:t>6</a:t>
                  </a:r>
                  <a:endParaRPr kumimoji="0" lang="ja-JP" altLang="ja-JP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ゴシック"/>
                    <a:cs typeface="+mn-cs"/>
                  </a:endParaRPr>
                </a:p>
              </p:txBody>
            </p:sp>
            <p:sp>
              <p:nvSpPr>
                <p:cNvPr id="274" name="Rectangle 22">
                  <a:extLst>
                    <a:ext uri="{FF2B5EF4-FFF2-40B4-BE49-F238E27FC236}">
                      <a16:creationId xmlns:a16="http://schemas.microsoft.com/office/drawing/2014/main" id="{BFCCB9CB-5B6F-5FAF-B8B7-F19F609AAC6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67" y="3739"/>
                  <a:ext cx="66" cy="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ja-JP" sz="10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rPr>
                    <a:t>5</a:t>
                  </a:r>
                  <a:endParaRPr kumimoji="0" lang="ja-JP" altLang="ja-JP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ゴシック"/>
                    <a:cs typeface="+mn-cs"/>
                  </a:endParaRPr>
                </a:p>
              </p:txBody>
            </p:sp>
            <p:sp>
              <p:nvSpPr>
                <p:cNvPr id="277" name="Rectangle 23">
                  <a:extLst>
                    <a:ext uri="{FF2B5EF4-FFF2-40B4-BE49-F238E27FC236}">
                      <a16:creationId xmlns:a16="http://schemas.microsoft.com/office/drawing/2014/main" id="{E921F8B4-43F1-2703-3358-D5C9561385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61" y="3739"/>
                  <a:ext cx="66" cy="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ja-JP" sz="10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rPr>
                    <a:t>4</a:t>
                  </a:r>
                  <a:endParaRPr kumimoji="0" lang="ja-JP" altLang="ja-JP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ゴシック"/>
                    <a:cs typeface="+mn-cs"/>
                  </a:endParaRPr>
                </a:p>
              </p:txBody>
            </p:sp>
            <p:sp>
              <p:nvSpPr>
                <p:cNvPr id="278" name="Rectangle 24">
                  <a:extLst>
                    <a:ext uri="{FF2B5EF4-FFF2-40B4-BE49-F238E27FC236}">
                      <a16:creationId xmlns:a16="http://schemas.microsoft.com/office/drawing/2014/main" id="{8361EB09-3D8F-1AF8-AF41-0A5346DF1A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60" y="3739"/>
                  <a:ext cx="66" cy="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ja-JP" sz="10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rPr>
                    <a:t>3</a:t>
                  </a:r>
                  <a:endParaRPr kumimoji="0" lang="ja-JP" altLang="ja-JP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ゴシック"/>
                    <a:cs typeface="+mn-cs"/>
                  </a:endParaRPr>
                </a:p>
              </p:txBody>
            </p:sp>
            <p:sp>
              <p:nvSpPr>
                <p:cNvPr id="279" name="Rectangle 25">
                  <a:extLst>
                    <a:ext uri="{FF2B5EF4-FFF2-40B4-BE49-F238E27FC236}">
                      <a16:creationId xmlns:a16="http://schemas.microsoft.com/office/drawing/2014/main" id="{CC4A9CBB-9692-94E5-A4CE-42DEAD1624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4" y="3739"/>
                  <a:ext cx="66" cy="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ja-JP" sz="10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rPr>
                    <a:t>2</a:t>
                  </a:r>
                  <a:endParaRPr kumimoji="0" lang="ja-JP" altLang="ja-JP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ゴシック"/>
                    <a:cs typeface="+mn-cs"/>
                  </a:endParaRPr>
                </a:p>
              </p:txBody>
            </p:sp>
            <p:sp>
              <p:nvSpPr>
                <p:cNvPr id="280" name="Rectangle 26">
                  <a:extLst>
                    <a:ext uri="{FF2B5EF4-FFF2-40B4-BE49-F238E27FC236}">
                      <a16:creationId xmlns:a16="http://schemas.microsoft.com/office/drawing/2014/main" id="{D21B52F6-99AA-3235-42D9-0127D83C10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47" y="3739"/>
                  <a:ext cx="66" cy="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ja-JP" sz="10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rPr>
                    <a:t>1</a:t>
                  </a:r>
                  <a:endParaRPr kumimoji="0" lang="ja-JP" altLang="ja-JP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ゴシック"/>
                    <a:cs typeface="+mn-cs"/>
                  </a:endParaRPr>
                </a:p>
              </p:txBody>
            </p:sp>
            <p:sp>
              <p:nvSpPr>
                <p:cNvPr id="281" name="Rectangle 27">
                  <a:extLst>
                    <a:ext uri="{FF2B5EF4-FFF2-40B4-BE49-F238E27FC236}">
                      <a16:creationId xmlns:a16="http://schemas.microsoft.com/office/drawing/2014/main" id="{7E2878A5-D681-2E3C-6AC5-2FBD1836F1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1" y="3739"/>
                  <a:ext cx="66" cy="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ja-JP" sz="1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rPr>
                    <a:t>0</a:t>
                  </a:r>
                  <a:endParaRPr kumimoji="0" lang="ja-JP" altLang="ja-JP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ゴシック"/>
                    <a:cs typeface="+mn-cs"/>
                  </a:endParaRPr>
                </a:p>
              </p:txBody>
            </p:sp>
            <p:sp>
              <p:nvSpPr>
                <p:cNvPr id="340" name="Line 28">
                  <a:extLst>
                    <a:ext uri="{FF2B5EF4-FFF2-40B4-BE49-F238E27FC236}">
                      <a16:creationId xmlns:a16="http://schemas.microsoft.com/office/drawing/2014/main" id="{2F22289D-09FD-DDD0-623F-EC876DECF76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92" y="996"/>
                  <a:ext cx="0" cy="2698"/>
                </a:xfrm>
                <a:prstGeom prst="line">
                  <a:avLst/>
                </a:prstGeom>
                <a:noFill/>
                <a:ln w="635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ＭＳ ゴシック"/>
                    <a:ea typeface="ＭＳ ゴシック"/>
                    <a:cs typeface="+mn-cs"/>
                  </a:endParaRPr>
                </a:p>
              </p:txBody>
            </p:sp>
            <p:sp>
              <p:nvSpPr>
                <p:cNvPr id="342" name="Line 29">
                  <a:extLst>
                    <a:ext uri="{FF2B5EF4-FFF2-40B4-BE49-F238E27FC236}">
                      <a16:creationId xmlns:a16="http://schemas.microsoft.com/office/drawing/2014/main" id="{E561FB43-7795-3C00-42F0-CCB039E4F70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0" y="3559"/>
                  <a:ext cx="42" cy="0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ＭＳ ゴシック"/>
                    <a:ea typeface="ＭＳ ゴシック"/>
                    <a:cs typeface="+mn-cs"/>
                  </a:endParaRPr>
                </a:p>
              </p:txBody>
            </p:sp>
            <p:sp>
              <p:nvSpPr>
                <p:cNvPr id="348" name="Line 30">
                  <a:extLst>
                    <a:ext uri="{FF2B5EF4-FFF2-40B4-BE49-F238E27FC236}">
                      <a16:creationId xmlns:a16="http://schemas.microsoft.com/office/drawing/2014/main" id="{E6DB7EEA-77D5-7D45-F401-AD0C2DC5698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0" y="3316"/>
                  <a:ext cx="42" cy="0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ＭＳ ゴシック"/>
                    <a:ea typeface="ＭＳ ゴシック"/>
                    <a:cs typeface="+mn-cs"/>
                  </a:endParaRPr>
                </a:p>
              </p:txBody>
            </p:sp>
            <p:sp>
              <p:nvSpPr>
                <p:cNvPr id="349" name="Line 31">
                  <a:extLst>
                    <a:ext uri="{FF2B5EF4-FFF2-40B4-BE49-F238E27FC236}">
                      <a16:creationId xmlns:a16="http://schemas.microsoft.com/office/drawing/2014/main" id="{721D7A19-B120-24A0-66D6-926310E0F59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0" y="3073"/>
                  <a:ext cx="42" cy="0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ＭＳ ゴシック"/>
                    <a:ea typeface="ＭＳ ゴシック"/>
                    <a:cs typeface="+mn-cs"/>
                  </a:endParaRPr>
                </a:p>
              </p:txBody>
            </p:sp>
            <p:sp>
              <p:nvSpPr>
                <p:cNvPr id="350" name="Line 32">
                  <a:extLst>
                    <a:ext uri="{FF2B5EF4-FFF2-40B4-BE49-F238E27FC236}">
                      <a16:creationId xmlns:a16="http://schemas.microsoft.com/office/drawing/2014/main" id="{14671088-D294-0E76-4B83-04A3698ADD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0" y="2831"/>
                  <a:ext cx="42" cy="0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ＭＳ ゴシック"/>
                    <a:ea typeface="ＭＳ ゴシック"/>
                    <a:cs typeface="+mn-cs"/>
                  </a:endParaRPr>
                </a:p>
              </p:txBody>
            </p:sp>
            <p:sp>
              <p:nvSpPr>
                <p:cNvPr id="351" name="Line 33">
                  <a:extLst>
                    <a:ext uri="{FF2B5EF4-FFF2-40B4-BE49-F238E27FC236}">
                      <a16:creationId xmlns:a16="http://schemas.microsoft.com/office/drawing/2014/main" id="{B0B82341-D1F8-B443-CEFA-6AB68B77F3E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0" y="2588"/>
                  <a:ext cx="42" cy="0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ＭＳ ゴシック"/>
                    <a:ea typeface="ＭＳ ゴシック"/>
                    <a:cs typeface="+mn-cs"/>
                  </a:endParaRPr>
                </a:p>
              </p:txBody>
            </p:sp>
            <p:sp>
              <p:nvSpPr>
                <p:cNvPr id="128" name="Line 34">
                  <a:extLst>
                    <a:ext uri="{FF2B5EF4-FFF2-40B4-BE49-F238E27FC236}">
                      <a16:creationId xmlns:a16="http://schemas.microsoft.com/office/drawing/2014/main" id="{153EDE39-1599-E5B1-31A8-BB2C954953C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0" y="2345"/>
                  <a:ext cx="42" cy="0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ＭＳ ゴシック"/>
                    <a:ea typeface="ＭＳ ゴシック"/>
                    <a:cs typeface="+mn-cs"/>
                  </a:endParaRPr>
                </a:p>
              </p:txBody>
            </p:sp>
            <p:sp>
              <p:nvSpPr>
                <p:cNvPr id="129" name="Line 35">
                  <a:extLst>
                    <a:ext uri="{FF2B5EF4-FFF2-40B4-BE49-F238E27FC236}">
                      <a16:creationId xmlns:a16="http://schemas.microsoft.com/office/drawing/2014/main" id="{2836E75E-A494-D8B4-6102-C0BA2EFE5F3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0" y="2102"/>
                  <a:ext cx="42" cy="0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ＭＳ ゴシック"/>
                    <a:ea typeface="ＭＳ ゴシック"/>
                    <a:cs typeface="+mn-cs"/>
                  </a:endParaRPr>
                </a:p>
              </p:txBody>
            </p:sp>
            <p:sp>
              <p:nvSpPr>
                <p:cNvPr id="130" name="Line 36">
                  <a:extLst>
                    <a:ext uri="{FF2B5EF4-FFF2-40B4-BE49-F238E27FC236}">
                      <a16:creationId xmlns:a16="http://schemas.microsoft.com/office/drawing/2014/main" id="{91F9DFE3-68C8-B04C-2C48-2E6DD65231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0" y="1859"/>
                  <a:ext cx="42" cy="0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ＭＳ ゴシック"/>
                    <a:ea typeface="ＭＳ ゴシック"/>
                    <a:cs typeface="+mn-cs"/>
                  </a:endParaRPr>
                </a:p>
              </p:txBody>
            </p:sp>
            <p:sp>
              <p:nvSpPr>
                <p:cNvPr id="131" name="Line 37">
                  <a:extLst>
                    <a:ext uri="{FF2B5EF4-FFF2-40B4-BE49-F238E27FC236}">
                      <a16:creationId xmlns:a16="http://schemas.microsoft.com/office/drawing/2014/main" id="{F66B94E0-CD46-706B-5759-E6C5880AA92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0" y="1616"/>
                  <a:ext cx="42" cy="0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ＭＳ ゴシック"/>
                    <a:ea typeface="ＭＳ ゴシック"/>
                    <a:cs typeface="+mn-cs"/>
                  </a:endParaRPr>
                </a:p>
              </p:txBody>
            </p:sp>
            <p:sp>
              <p:nvSpPr>
                <p:cNvPr id="132" name="Line 38">
                  <a:extLst>
                    <a:ext uri="{FF2B5EF4-FFF2-40B4-BE49-F238E27FC236}">
                      <a16:creationId xmlns:a16="http://schemas.microsoft.com/office/drawing/2014/main" id="{19C67E48-158F-EC31-8814-CF0BF448E21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0" y="1374"/>
                  <a:ext cx="42" cy="0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ＭＳ ゴシック"/>
                    <a:ea typeface="ＭＳ ゴシック"/>
                    <a:cs typeface="+mn-cs"/>
                  </a:endParaRPr>
                </a:p>
              </p:txBody>
            </p:sp>
            <p:sp>
              <p:nvSpPr>
                <p:cNvPr id="133" name="Line 39">
                  <a:extLst>
                    <a:ext uri="{FF2B5EF4-FFF2-40B4-BE49-F238E27FC236}">
                      <a16:creationId xmlns:a16="http://schemas.microsoft.com/office/drawing/2014/main" id="{C4AECE86-D301-CD8F-7CF2-40FCB4E543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0" y="1131"/>
                  <a:ext cx="42" cy="0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ＭＳ ゴシック"/>
                    <a:ea typeface="ＭＳ ゴシック"/>
                    <a:cs typeface="+mn-cs"/>
                  </a:endParaRPr>
                </a:p>
              </p:txBody>
            </p:sp>
            <p:sp>
              <p:nvSpPr>
                <p:cNvPr id="134" name="Freeform 51">
                  <a:extLst>
                    <a:ext uri="{FF2B5EF4-FFF2-40B4-BE49-F238E27FC236}">
                      <a16:creationId xmlns:a16="http://schemas.microsoft.com/office/drawing/2014/main" id="{E7286977-FC54-8FB9-FAFD-E2FB07C3B34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2" y="1131"/>
                  <a:ext cx="3218" cy="436"/>
                </a:xfrm>
                <a:custGeom>
                  <a:avLst/>
                  <a:gdLst>
                    <a:gd name="T0" fmla="*/ 4 w 3218"/>
                    <a:gd name="T1" fmla="*/ 7 h 436"/>
                    <a:gd name="T2" fmla="*/ 14 w 3218"/>
                    <a:gd name="T3" fmla="*/ 12 h 436"/>
                    <a:gd name="T4" fmla="*/ 21 w 3218"/>
                    <a:gd name="T5" fmla="*/ 17 h 436"/>
                    <a:gd name="T6" fmla="*/ 30 w 3218"/>
                    <a:gd name="T7" fmla="*/ 23 h 436"/>
                    <a:gd name="T8" fmla="*/ 42 w 3218"/>
                    <a:gd name="T9" fmla="*/ 29 h 436"/>
                    <a:gd name="T10" fmla="*/ 52 w 3218"/>
                    <a:gd name="T11" fmla="*/ 34 h 436"/>
                    <a:gd name="T12" fmla="*/ 66 w 3218"/>
                    <a:gd name="T13" fmla="*/ 42 h 436"/>
                    <a:gd name="T14" fmla="*/ 85 w 3218"/>
                    <a:gd name="T15" fmla="*/ 48 h 436"/>
                    <a:gd name="T16" fmla="*/ 106 w 3218"/>
                    <a:gd name="T17" fmla="*/ 54 h 436"/>
                    <a:gd name="T18" fmla="*/ 128 w 3218"/>
                    <a:gd name="T19" fmla="*/ 58 h 436"/>
                    <a:gd name="T20" fmla="*/ 156 w 3218"/>
                    <a:gd name="T21" fmla="*/ 63 h 436"/>
                    <a:gd name="T22" fmla="*/ 195 w 3218"/>
                    <a:gd name="T23" fmla="*/ 69 h 436"/>
                    <a:gd name="T24" fmla="*/ 234 w 3218"/>
                    <a:gd name="T25" fmla="*/ 74 h 436"/>
                    <a:gd name="T26" fmla="*/ 267 w 3218"/>
                    <a:gd name="T27" fmla="*/ 80 h 436"/>
                    <a:gd name="T28" fmla="*/ 345 w 3218"/>
                    <a:gd name="T29" fmla="*/ 86 h 436"/>
                    <a:gd name="T30" fmla="*/ 404 w 3218"/>
                    <a:gd name="T31" fmla="*/ 91 h 436"/>
                    <a:gd name="T32" fmla="*/ 435 w 3218"/>
                    <a:gd name="T33" fmla="*/ 97 h 436"/>
                    <a:gd name="T34" fmla="*/ 478 w 3218"/>
                    <a:gd name="T35" fmla="*/ 102 h 436"/>
                    <a:gd name="T36" fmla="*/ 525 w 3218"/>
                    <a:gd name="T37" fmla="*/ 108 h 436"/>
                    <a:gd name="T38" fmla="*/ 588 w 3218"/>
                    <a:gd name="T39" fmla="*/ 113 h 436"/>
                    <a:gd name="T40" fmla="*/ 672 w 3218"/>
                    <a:gd name="T41" fmla="*/ 118 h 436"/>
                    <a:gd name="T42" fmla="*/ 737 w 3218"/>
                    <a:gd name="T43" fmla="*/ 123 h 436"/>
                    <a:gd name="T44" fmla="*/ 786 w 3218"/>
                    <a:gd name="T45" fmla="*/ 129 h 436"/>
                    <a:gd name="T46" fmla="*/ 801 w 3218"/>
                    <a:gd name="T47" fmla="*/ 135 h 436"/>
                    <a:gd name="T48" fmla="*/ 858 w 3218"/>
                    <a:gd name="T49" fmla="*/ 140 h 436"/>
                    <a:gd name="T50" fmla="*/ 917 w 3218"/>
                    <a:gd name="T51" fmla="*/ 146 h 436"/>
                    <a:gd name="T52" fmla="*/ 963 w 3218"/>
                    <a:gd name="T53" fmla="*/ 152 h 436"/>
                    <a:gd name="T54" fmla="*/ 1000 w 3218"/>
                    <a:gd name="T55" fmla="*/ 158 h 436"/>
                    <a:gd name="T56" fmla="*/ 1032 w 3218"/>
                    <a:gd name="T57" fmla="*/ 164 h 436"/>
                    <a:gd name="T58" fmla="*/ 1084 w 3218"/>
                    <a:gd name="T59" fmla="*/ 170 h 436"/>
                    <a:gd name="T60" fmla="*/ 1141 w 3218"/>
                    <a:gd name="T61" fmla="*/ 176 h 436"/>
                    <a:gd name="T62" fmla="*/ 1234 w 3218"/>
                    <a:gd name="T63" fmla="*/ 182 h 436"/>
                    <a:gd name="T64" fmla="*/ 1268 w 3218"/>
                    <a:gd name="T65" fmla="*/ 188 h 436"/>
                    <a:gd name="T66" fmla="*/ 1325 w 3218"/>
                    <a:gd name="T67" fmla="*/ 195 h 436"/>
                    <a:gd name="T68" fmla="*/ 1388 w 3218"/>
                    <a:gd name="T69" fmla="*/ 201 h 436"/>
                    <a:gd name="T70" fmla="*/ 1478 w 3218"/>
                    <a:gd name="T71" fmla="*/ 207 h 436"/>
                    <a:gd name="T72" fmla="*/ 1549 w 3218"/>
                    <a:gd name="T73" fmla="*/ 214 h 436"/>
                    <a:gd name="T74" fmla="*/ 1594 w 3218"/>
                    <a:gd name="T75" fmla="*/ 221 h 436"/>
                    <a:gd name="T76" fmla="*/ 1651 w 3218"/>
                    <a:gd name="T77" fmla="*/ 227 h 436"/>
                    <a:gd name="T78" fmla="*/ 1723 w 3218"/>
                    <a:gd name="T79" fmla="*/ 234 h 436"/>
                    <a:gd name="T80" fmla="*/ 1775 w 3218"/>
                    <a:gd name="T81" fmla="*/ 241 h 436"/>
                    <a:gd name="T82" fmla="*/ 1845 w 3218"/>
                    <a:gd name="T83" fmla="*/ 250 h 436"/>
                    <a:gd name="T84" fmla="*/ 1907 w 3218"/>
                    <a:gd name="T85" fmla="*/ 257 h 436"/>
                    <a:gd name="T86" fmla="*/ 1959 w 3218"/>
                    <a:gd name="T87" fmla="*/ 264 h 436"/>
                    <a:gd name="T88" fmla="*/ 2041 w 3218"/>
                    <a:gd name="T89" fmla="*/ 272 h 436"/>
                    <a:gd name="T90" fmla="*/ 2084 w 3218"/>
                    <a:gd name="T91" fmla="*/ 281 h 436"/>
                    <a:gd name="T92" fmla="*/ 2141 w 3218"/>
                    <a:gd name="T93" fmla="*/ 288 h 436"/>
                    <a:gd name="T94" fmla="*/ 2197 w 3218"/>
                    <a:gd name="T95" fmla="*/ 297 h 436"/>
                    <a:gd name="T96" fmla="*/ 2235 w 3218"/>
                    <a:gd name="T97" fmla="*/ 305 h 436"/>
                    <a:gd name="T98" fmla="*/ 2365 w 3218"/>
                    <a:gd name="T99" fmla="*/ 313 h 436"/>
                    <a:gd name="T100" fmla="*/ 2408 w 3218"/>
                    <a:gd name="T101" fmla="*/ 321 h 436"/>
                    <a:gd name="T102" fmla="*/ 2490 w 3218"/>
                    <a:gd name="T103" fmla="*/ 329 h 436"/>
                    <a:gd name="T104" fmla="*/ 2582 w 3218"/>
                    <a:gd name="T105" fmla="*/ 338 h 436"/>
                    <a:gd name="T106" fmla="*/ 2620 w 3218"/>
                    <a:gd name="T107" fmla="*/ 346 h 436"/>
                    <a:gd name="T108" fmla="*/ 2680 w 3218"/>
                    <a:gd name="T109" fmla="*/ 355 h 436"/>
                    <a:gd name="T110" fmla="*/ 2729 w 3218"/>
                    <a:gd name="T111" fmla="*/ 364 h 436"/>
                    <a:gd name="T112" fmla="*/ 2782 w 3218"/>
                    <a:gd name="T113" fmla="*/ 373 h 436"/>
                    <a:gd name="T114" fmla="*/ 2857 w 3218"/>
                    <a:gd name="T115" fmla="*/ 382 h 436"/>
                    <a:gd name="T116" fmla="*/ 2925 w 3218"/>
                    <a:gd name="T117" fmla="*/ 391 h 436"/>
                    <a:gd name="T118" fmla="*/ 2997 w 3218"/>
                    <a:gd name="T119" fmla="*/ 400 h 436"/>
                    <a:gd name="T120" fmla="*/ 3081 w 3218"/>
                    <a:gd name="T121" fmla="*/ 411 h 436"/>
                    <a:gd name="T122" fmla="*/ 3135 w 3218"/>
                    <a:gd name="T123" fmla="*/ 421 h 436"/>
                    <a:gd name="T124" fmla="*/ 3192 w 3218"/>
                    <a:gd name="T125" fmla="*/ 430 h 4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3218" h="43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1" y="2"/>
                      </a:lnTo>
                      <a:lnTo>
                        <a:pt x="1" y="4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3" y="4"/>
                      </a:lnTo>
                      <a:lnTo>
                        <a:pt x="3" y="4"/>
                      </a:lnTo>
                      <a:lnTo>
                        <a:pt x="3" y="4"/>
                      </a:lnTo>
                      <a:lnTo>
                        <a:pt x="3" y="7"/>
                      </a:lnTo>
                      <a:lnTo>
                        <a:pt x="4" y="7"/>
                      </a:lnTo>
                      <a:lnTo>
                        <a:pt x="4" y="7"/>
                      </a:lnTo>
                      <a:lnTo>
                        <a:pt x="4" y="7"/>
                      </a:lnTo>
                      <a:lnTo>
                        <a:pt x="4" y="8"/>
                      </a:lnTo>
                      <a:lnTo>
                        <a:pt x="4" y="8"/>
                      </a:lnTo>
                      <a:lnTo>
                        <a:pt x="4" y="8"/>
                      </a:lnTo>
                      <a:lnTo>
                        <a:pt x="6" y="8"/>
                      </a:lnTo>
                      <a:lnTo>
                        <a:pt x="6" y="9"/>
                      </a:lnTo>
                      <a:lnTo>
                        <a:pt x="6" y="9"/>
                      </a:lnTo>
                      <a:lnTo>
                        <a:pt x="6" y="10"/>
                      </a:lnTo>
                      <a:lnTo>
                        <a:pt x="7" y="10"/>
                      </a:lnTo>
                      <a:lnTo>
                        <a:pt x="7" y="10"/>
                      </a:lnTo>
                      <a:lnTo>
                        <a:pt x="9" y="10"/>
                      </a:lnTo>
                      <a:lnTo>
                        <a:pt x="9" y="11"/>
                      </a:lnTo>
                      <a:lnTo>
                        <a:pt x="10" y="11"/>
                      </a:lnTo>
                      <a:lnTo>
                        <a:pt x="10" y="11"/>
                      </a:lnTo>
                      <a:lnTo>
                        <a:pt x="12" y="11"/>
                      </a:lnTo>
                      <a:lnTo>
                        <a:pt x="12" y="12"/>
                      </a:lnTo>
                      <a:lnTo>
                        <a:pt x="13" y="12"/>
                      </a:lnTo>
                      <a:lnTo>
                        <a:pt x="13" y="12"/>
                      </a:lnTo>
                      <a:lnTo>
                        <a:pt x="14" y="12"/>
                      </a:lnTo>
                      <a:lnTo>
                        <a:pt x="14" y="13"/>
                      </a:lnTo>
                      <a:lnTo>
                        <a:pt x="15" y="13"/>
                      </a:lnTo>
                      <a:lnTo>
                        <a:pt x="15" y="13"/>
                      </a:lnTo>
                      <a:lnTo>
                        <a:pt x="15" y="13"/>
                      </a:lnTo>
                      <a:lnTo>
                        <a:pt x="15" y="14"/>
                      </a:lnTo>
                      <a:lnTo>
                        <a:pt x="15" y="14"/>
                      </a:lnTo>
                      <a:lnTo>
                        <a:pt x="15" y="14"/>
                      </a:lnTo>
                      <a:lnTo>
                        <a:pt x="15" y="14"/>
                      </a:lnTo>
                      <a:lnTo>
                        <a:pt x="15" y="15"/>
                      </a:lnTo>
                      <a:lnTo>
                        <a:pt x="16" y="15"/>
                      </a:lnTo>
                      <a:lnTo>
                        <a:pt x="16" y="16"/>
                      </a:lnTo>
                      <a:lnTo>
                        <a:pt x="16" y="16"/>
                      </a:lnTo>
                      <a:lnTo>
                        <a:pt x="16" y="16"/>
                      </a:lnTo>
                      <a:lnTo>
                        <a:pt x="19" y="16"/>
                      </a:lnTo>
                      <a:lnTo>
                        <a:pt x="19" y="16"/>
                      </a:lnTo>
                      <a:lnTo>
                        <a:pt x="20" y="16"/>
                      </a:lnTo>
                      <a:lnTo>
                        <a:pt x="20" y="17"/>
                      </a:lnTo>
                      <a:lnTo>
                        <a:pt x="21" y="17"/>
                      </a:lnTo>
                      <a:lnTo>
                        <a:pt x="21" y="18"/>
                      </a:lnTo>
                      <a:lnTo>
                        <a:pt x="24" y="18"/>
                      </a:lnTo>
                      <a:lnTo>
                        <a:pt x="24" y="18"/>
                      </a:lnTo>
                      <a:lnTo>
                        <a:pt x="24" y="18"/>
                      </a:lnTo>
                      <a:lnTo>
                        <a:pt x="24" y="19"/>
                      </a:lnTo>
                      <a:lnTo>
                        <a:pt x="25" y="19"/>
                      </a:lnTo>
                      <a:lnTo>
                        <a:pt x="25" y="19"/>
                      </a:lnTo>
                      <a:lnTo>
                        <a:pt x="26" y="19"/>
                      </a:lnTo>
                      <a:lnTo>
                        <a:pt x="26" y="20"/>
                      </a:lnTo>
                      <a:lnTo>
                        <a:pt x="26" y="20"/>
                      </a:lnTo>
                      <a:lnTo>
                        <a:pt x="26" y="21"/>
                      </a:lnTo>
                      <a:lnTo>
                        <a:pt x="27" y="21"/>
                      </a:lnTo>
                      <a:lnTo>
                        <a:pt x="27" y="22"/>
                      </a:lnTo>
                      <a:lnTo>
                        <a:pt x="28" y="22"/>
                      </a:lnTo>
                      <a:lnTo>
                        <a:pt x="28" y="22"/>
                      </a:lnTo>
                      <a:lnTo>
                        <a:pt x="28" y="22"/>
                      </a:lnTo>
                      <a:lnTo>
                        <a:pt x="28" y="23"/>
                      </a:lnTo>
                      <a:lnTo>
                        <a:pt x="30" y="23"/>
                      </a:lnTo>
                      <a:lnTo>
                        <a:pt x="30" y="24"/>
                      </a:lnTo>
                      <a:lnTo>
                        <a:pt x="32" y="24"/>
                      </a:lnTo>
                      <a:lnTo>
                        <a:pt x="32" y="24"/>
                      </a:lnTo>
                      <a:lnTo>
                        <a:pt x="33" y="24"/>
                      </a:lnTo>
                      <a:lnTo>
                        <a:pt x="33" y="24"/>
                      </a:lnTo>
                      <a:lnTo>
                        <a:pt x="34" y="24"/>
                      </a:lnTo>
                      <a:lnTo>
                        <a:pt x="34" y="25"/>
                      </a:lnTo>
                      <a:lnTo>
                        <a:pt x="35" y="25"/>
                      </a:lnTo>
                      <a:lnTo>
                        <a:pt x="35" y="26"/>
                      </a:lnTo>
                      <a:lnTo>
                        <a:pt x="38" y="26"/>
                      </a:lnTo>
                      <a:lnTo>
                        <a:pt x="38" y="27"/>
                      </a:lnTo>
                      <a:lnTo>
                        <a:pt x="38" y="27"/>
                      </a:lnTo>
                      <a:lnTo>
                        <a:pt x="38" y="27"/>
                      </a:lnTo>
                      <a:lnTo>
                        <a:pt x="39" y="27"/>
                      </a:lnTo>
                      <a:lnTo>
                        <a:pt x="39" y="28"/>
                      </a:lnTo>
                      <a:lnTo>
                        <a:pt x="41" y="28"/>
                      </a:lnTo>
                      <a:lnTo>
                        <a:pt x="41" y="29"/>
                      </a:lnTo>
                      <a:lnTo>
                        <a:pt x="42" y="29"/>
                      </a:lnTo>
                      <a:lnTo>
                        <a:pt x="42" y="30"/>
                      </a:lnTo>
                      <a:lnTo>
                        <a:pt x="44" y="30"/>
                      </a:lnTo>
                      <a:lnTo>
                        <a:pt x="44" y="30"/>
                      </a:lnTo>
                      <a:lnTo>
                        <a:pt x="45" y="30"/>
                      </a:lnTo>
                      <a:lnTo>
                        <a:pt x="45" y="31"/>
                      </a:lnTo>
                      <a:lnTo>
                        <a:pt x="45" y="31"/>
                      </a:lnTo>
                      <a:lnTo>
                        <a:pt x="45" y="31"/>
                      </a:lnTo>
                      <a:lnTo>
                        <a:pt x="47" y="31"/>
                      </a:lnTo>
                      <a:lnTo>
                        <a:pt x="47" y="32"/>
                      </a:lnTo>
                      <a:lnTo>
                        <a:pt x="48" y="32"/>
                      </a:lnTo>
                      <a:lnTo>
                        <a:pt x="48" y="33"/>
                      </a:lnTo>
                      <a:lnTo>
                        <a:pt x="50" y="33"/>
                      </a:lnTo>
                      <a:lnTo>
                        <a:pt x="50" y="33"/>
                      </a:lnTo>
                      <a:lnTo>
                        <a:pt x="50" y="33"/>
                      </a:lnTo>
                      <a:lnTo>
                        <a:pt x="50" y="34"/>
                      </a:lnTo>
                      <a:lnTo>
                        <a:pt x="51" y="34"/>
                      </a:lnTo>
                      <a:lnTo>
                        <a:pt x="51" y="34"/>
                      </a:lnTo>
                      <a:lnTo>
                        <a:pt x="52" y="34"/>
                      </a:lnTo>
                      <a:lnTo>
                        <a:pt x="52" y="36"/>
                      </a:lnTo>
                      <a:lnTo>
                        <a:pt x="53" y="36"/>
                      </a:lnTo>
                      <a:lnTo>
                        <a:pt x="53" y="37"/>
                      </a:lnTo>
                      <a:lnTo>
                        <a:pt x="54" y="37"/>
                      </a:lnTo>
                      <a:lnTo>
                        <a:pt x="54" y="37"/>
                      </a:lnTo>
                      <a:lnTo>
                        <a:pt x="55" y="37"/>
                      </a:lnTo>
                      <a:lnTo>
                        <a:pt x="55" y="37"/>
                      </a:lnTo>
                      <a:lnTo>
                        <a:pt x="56" y="37"/>
                      </a:lnTo>
                      <a:lnTo>
                        <a:pt x="56" y="39"/>
                      </a:lnTo>
                      <a:lnTo>
                        <a:pt x="57" y="39"/>
                      </a:lnTo>
                      <a:lnTo>
                        <a:pt x="57" y="39"/>
                      </a:lnTo>
                      <a:lnTo>
                        <a:pt x="59" y="39"/>
                      </a:lnTo>
                      <a:lnTo>
                        <a:pt x="59" y="40"/>
                      </a:lnTo>
                      <a:lnTo>
                        <a:pt x="62" y="40"/>
                      </a:lnTo>
                      <a:lnTo>
                        <a:pt x="62" y="41"/>
                      </a:lnTo>
                      <a:lnTo>
                        <a:pt x="63" y="41"/>
                      </a:lnTo>
                      <a:lnTo>
                        <a:pt x="63" y="42"/>
                      </a:lnTo>
                      <a:lnTo>
                        <a:pt x="66" y="42"/>
                      </a:lnTo>
                      <a:lnTo>
                        <a:pt x="66" y="43"/>
                      </a:lnTo>
                      <a:lnTo>
                        <a:pt x="67" y="43"/>
                      </a:lnTo>
                      <a:lnTo>
                        <a:pt x="67" y="43"/>
                      </a:lnTo>
                      <a:lnTo>
                        <a:pt x="69" y="43"/>
                      </a:lnTo>
                      <a:lnTo>
                        <a:pt x="69" y="44"/>
                      </a:lnTo>
                      <a:lnTo>
                        <a:pt x="72" y="44"/>
                      </a:lnTo>
                      <a:lnTo>
                        <a:pt x="72" y="45"/>
                      </a:lnTo>
                      <a:lnTo>
                        <a:pt x="73" y="45"/>
                      </a:lnTo>
                      <a:lnTo>
                        <a:pt x="73" y="46"/>
                      </a:lnTo>
                      <a:lnTo>
                        <a:pt x="75" y="46"/>
                      </a:lnTo>
                      <a:lnTo>
                        <a:pt x="75" y="47"/>
                      </a:lnTo>
                      <a:lnTo>
                        <a:pt x="78" y="47"/>
                      </a:lnTo>
                      <a:lnTo>
                        <a:pt x="78" y="47"/>
                      </a:lnTo>
                      <a:lnTo>
                        <a:pt x="83" y="47"/>
                      </a:lnTo>
                      <a:lnTo>
                        <a:pt x="83" y="48"/>
                      </a:lnTo>
                      <a:lnTo>
                        <a:pt x="84" y="48"/>
                      </a:lnTo>
                      <a:lnTo>
                        <a:pt x="84" y="48"/>
                      </a:lnTo>
                      <a:lnTo>
                        <a:pt x="85" y="48"/>
                      </a:lnTo>
                      <a:lnTo>
                        <a:pt x="85" y="49"/>
                      </a:lnTo>
                      <a:lnTo>
                        <a:pt x="88" y="49"/>
                      </a:lnTo>
                      <a:lnTo>
                        <a:pt x="88" y="50"/>
                      </a:lnTo>
                      <a:lnTo>
                        <a:pt x="89" y="50"/>
                      </a:lnTo>
                      <a:lnTo>
                        <a:pt x="89" y="51"/>
                      </a:lnTo>
                      <a:lnTo>
                        <a:pt x="90" y="51"/>
                      </a:lnTo>
                      <a:lnTo>
                        <a:pt x="90" y="51"/>
                      </a:lnTo>
                      <a:lnTo>
                        <a:pt x="93" y="51"/>
                      </a:lnTo>
                      <a:lnTo>
                        <a:pt x="93" y="51"/>
                      </a:lnTo>
                      <a:lnTo>
                        <a:pt x="101" y="51"/>
                      </a:lnTo>
                      <a:lnTo>
                        <a:pt x="101" y="52"/>
                      </a:lnTo>
                      <a:lnTo>
                        <a:pt x="102" y="52"/>
                      </a:lnTo>
                      <a:lnTo>
                        <a:pt x="102" y="52"/>
                      </a:lnTo>
                      <a:lnTo>
                        <a:pt x="102" y="52"/>
                      </a:lnTo>
                      <a:lnTo>
                        <a:pt x="102" y="53"/>
                      </a:lnTo>
                      <a:lnTo>
                        <a:pt x="104" y="53"/>
                      </a:lnTo>
                      <a:lnTo>
                        <a:pt x="104" y="54"/>
                      </a:lnTo>
                      <a:lnTo>
                        <a:pt x="106" y="54"/>
                      </a:lnTo>
                      <a:lnTo>
                        <a:pt x="106" y="54"/>
                      </a:lnTo>
                      <a:lnTo>
                        <a:pt x="116" y="54"/>
                      </a:lnTo>
                      <a:lnTo>
                        <a:pt x="116" y="55"/>
                      </a:lnTo>
                      <a:lnTo>
                        <a:pt x="118" y="55"/>
                      </a:lnTo>
                      <a:lnTo>
                        <a:pt x="118" y="55"/>
                      </a:lnTo>
                      <a:lnTo>
                        <a:pt x="120" y="55"/>
                      </a:lnTo>
                      <a:lnTo>
                        <a:pt x="120" y="56"/>
                      </a:lnTo>
                      <a:lnTo>
                        <a:pt x="121" y="56"/>
                      </a:lnTo>
                      <a:lnTo>
                        <a:pt x="122" y="56"/>
                      </a:lnTo>
                      <a:lnTo>
                        <a:pt x="122" y="56"/>
                      </a:lnTo>
                      <a:lnTo>
                        <a:pt x="122" y="57"/>
                      </a:lnTo>
                      <a:lnTo>
                        <a:pt x="124" y="57"/>
                      </a:lnTo>
                      <a:lnTo>
                        <a:pt x="124" y="57"/>
                      </a:lnTo>
                      <a:lnTo>
                        <a:pt x="127" y="57"/>
                      </a:lnTo>
                      <a:lnTo>
                        <a:pt x="127" y="58"/>
                      </a:lnTo>
                      <a:lnTo>
                        <a:pt x="127" y="58"/>
                      </a:lnTo>
                      <a:lnTo>
                        <a:pt x="127" y="58"/>
                      </a:lnTo>
                      <a:lnTo>
                        <a:pt x="128" y="58"/>
                      </a:lnTo>
                      <a:lnTo>
                        <a:pt x="128" y="59"/>
                      </a:lnTo>
                      <a:lnTo>
                        <a:pt x="130" y="59"/>
                      </a:lnTo>
                      <a:lnTo>
                        <a:pt x="130" y="60"/>
                      </a:lnTo>
                      <a:lnTo>
                        <a:pt x="131" y="60"/>
                      </a:lnTo>
                      <a:lnTo>
                        <a:pt x="131" y="60"/>
                      </a:lnTo>
                      <a:lnTo>
                        <a:pt x="134" y="60"/>
                      </a:lnTo>
                      <a:lnTo>
                        <a:pt x="134" y="61"/>
                      </a:lnTo>
                      <a:lnTo>
                        <a:pt x="135" y="61"/>
                      </a:lnTo>
                      <a:lnTo>
                        <a:pt x="135" y="61"/>
                      </a:lnTo>
                      <a:lnTo>
                        <a:pt x="140" y="61"/>
                      </a:lnTo>
                      <a:lnTo>
                        <a:pt x="140" y="62"/>
                      </a:lnTo>
                      <a:lnTo>
                        <a:pt x="142" y="62"/>
                      </a:lnTo>
                      <a:lnTo>
                        <a:pt x="142" y="62"/>
                      </a:lnTo>
                      <a:lnTo>
                        <a:pt x="144" y="62"/>
                      </a:lnTo>
                      <a:lnTo>
                        <a:pt x="144" y="63"/>
                      </a:lnTo>
                      <a:lnTo>
                        <a:pt x="148" y="63"/>
                      </a:lnTo>
                      <a:lnTo>
                        <a:pt x="148" y="63"/>
                      </a:lnTo>
                      <a:lnTo>
                        <a:pt x="156" y="63"/>
                      </a:lnTo>
                      <a:lnTo>
                        <a:pt x="156" y="64"/>
                      </a:lnTo>
                      <a:lnTo>
                        <a:pt x="158" y="64"/>
                      </a:lnTo>
                      <a:lnTo>
                        <a:pt x="158" y="64"/>
                      </a:lnTo>
                      <a:lnTo>
                        <a:pt x="160" y="64"/>
                      </a:lnTo>
                      <a:lnTo>
                        <a:pt x="160" y="65"/>
                      </a:lnTo>
                      <a:lnTo>
                        <a:pt x="164" y="65"/>
                      </a:lnTo>
                      <a:lnTo>
                        <a:pt x="164" y="66"/>
                      </a:lnTo>
                      <a:lnTo>
                        <a:pt x="165" y="66"/>
                      </a:lnTo>
                      <a:lnTo>
                        <a:pt x="165" y="66"/>
                      </a:lnTo>
                      <a:lnTo>
                        <a:pt x="182" y="66"/>
                      </a:lnTo>
                      <a:lnTo>
                        <a:pt x="182" y="67"/>
                      </a:lnTo>
                      <a:lnTo>
                        <a:pt x="183" y="67"/>
                      </a:lnTo>
                      <a:lnTo>
                        <a:pt x="183" y="68"/>
                      </a:lnTo>
                      <a:lnTo>
                        <a:pt x="184" y="68"/>
                      </a:lnTo>
                      <a:lnTo>
                        <a:pt x="184" y="68"/>
                      </a:lnTo>
                      <a:lnTo>
                        <a:pt x="186" y="68"/>
                      </a:lnTo>
                      <a:lnTo>
                        <a:pt x="186" y="69"/>
                      </a:lnTo>
                      <a:lnTo>
                        <a:pt x="195" y="69"/>
                      </a:lnTo>
                      <a:lnTo>
                        <a:pt x="195" y="69"/>
                      </a:lnTo>
                      <a:lnTo>
                        <a:pt x="217" y="69"/>
                      </a:lnTo>
                      <a:lnTo>
                        <a:pt x="217" y="70"/>
                      </a:lnTo>
                      <a:lnTo>
                        <a:pt x="217" y="70"/>
                      </a:lnTo>
                      <a:lnTo>
                        <a:pt x="217" y="70"/>
                      </a:lnTo>
                      <a:lnTo>
                        <a:pt x="222" y="70"/>
                      </a:lnTo>
                      <a:lnTo>
                        <a:pt x="222" y="71"/>
                      </a:lnTo>
                      <a:lnTo>
                        <a:pt x="223" y="71"/>
                      </a:lnTo>
                      <a:lnTo>
                        <a:pt x="223" y="72"/>
                      </a:lnTo>
                      <a:lnTo>
                        <a:pt x="223" y="72"/>
                      </a:lnTo>
                      <a:lnTo>
                        <a:pt x="223" y="72"/>
                      </a:lnTo>
                      <a:lnTo>
                        <a:pt x="228" y="72"/>
                      </a:lnTo>
                      <a:lnTo>
                        <a:pt x="228" y="73"/>
                      </a:lnTo>
                      <a:lnTo>
                        <a:pt x="230" y="73"/>
                      </a:lnTo>
                      <a:lnTo>
                        <a:pt x="230" y="73"/>
                      </a:lnTo>
                      <a:lnTo>
                        <a:pt x="232" y="73"/>
                      </a:lnTo>
                      <a:lnTo>
                        <a:pt x="232" y="74"/>
                      </a:lnTo>
                      <a:lnTo>
                        <a:pt x="234" y="74"/>
                      </a:lnTo>
                      <a:lnTo>
                        <a:pt x="234" y="74"/>
                      </a:lnTo>
                      <a:lnTo>
                        <a:pt x="238" y="74"/>
                      </a:lnTo>
                      <a:lnTo>
                        <a:pt x="238" y="75"/>
                      </a:lnTo>
                      <a:lnTo>
                        <a:pt x="242" y="75"/>
                      </a:lnTo>
                      <a:lnTo>
                        <a:pt x="242" y="75"/>
                      </a:lnTo>
                      <a:lnTo>
                        <a:pt x="246" y="75"/>
                      </a:lnTo>
                      <a:lnTo>
                        <a:pt x="246" y="77"/>
                      </a:lnTo>
                      <a:lnTo>
                        <a:pt x="247" y="77"/>
                      </a:lnTo>
                      <a:lnTo>
                        <a:pt x="247" y="77"/>
                      </a:lnTo>
                      <a:lnTo>
                        <a:pt x="254" y="77"/>
                      </a:lnTo>
                      <a:lnTo>
                        <a:pt x="254" y="78"/>
                      </a:lnTo>
                      <a:lnTo>
                        <a:pt x="255" y="78"/>
                      </a:lnTo>
                      <a:lnTo>
                        <a:pt x="255" y="78"/>
                      </a:lnTo>
                      <a:lnTo>
                        <a:pt x="257" y="78"/>
                      </a:lnTo>
                      <a:lnTo>
                        <a:pt x="257" y="80"/>
                      </a:lnTo>
                      <a:lnTo>
                        <a:pt x="261" y="80"/>
                      </a:lnTo>
                      <a:lnTo>
                        <a:pt x="261" y="80"/>
                      </a:lnTo>
                      <a:lnTo>
                        <a:pt x="267" y="80"/>
                      </a:lnTo>
                      <a:lnTo>
                        <a:pt x="267" y="81"/>
                      </a:lnTo>
                      <a:lnTo>
                        <a:pt x="275" y="81"/>
                      </a:lnTo>
                      <a:lnTo>
                        <a:pt x="275" y="81"/>
                      </a:lnTo>
                      <a:lnTo>
                        <a:pt x="285" y="81"/>
                      </a:lnTo>
                      <a:lnTo>
                        <a:pt x="285" y="82"/>
                      </a:lnTo>
                      <a:lnTo>
                        <a:pt x="290" y="82"/>
                      </a:lnTo>
                      <a:lnTo>
                        <a:pt x="290" y="82"/>
                      </a:lnTo>
                      <a:lnTo>
                        <a:pt x="314" y="82"/>
                      </a:lnTo>
                      <a:lnTo>
                        <a:pt x="314" y="83"/>
                      </a:lnTo>
                      <a:lnTo>
                        <a:pt x="321" y="83"/>
                      </a:lnTo>
                      <a:lnTo>
                        <a:pt x="321" y="84"/>
                      </a:lnTo>
                      <a:lnTo>
                        <a:pt x="323" y="84"/>
                      </a:lnTo>
                      <a:lnTo>
                        <a:pt x="323" y="84"/>
                      </a:lnTo>
                      <a:lnTo>
                        <a:pt x="329" y="84"/>
                      </a:lnTo>
                      <a:lnTo>
                        <a:pt x="329" y="85"/>
                      </a:lnTo>
                      <a:lnTo>
                        <a:pt x="344" y="85"/>
                      </a:lnTo>
                      <a:lnTo>
                        <a:pt x="344" y="86"/>
                      </a:lnTo>
                      <a:lnTo>
                        <a:pt x="345" y="86"/>
                      </a:lnTo>
                      <a:lnTo>
                        <a:pt x="345" y="86"/>
                      </a:lnTo>
                      <a:lnTo>
                        <a:pt x="361" y="86"/>
                      </a:lnTo>
                      <a:lnTo>
                        <a:pt x="361" y="87"/>
                      </a:lnTo>
                      <a:lnTo>
                        <a:pt x="375" y="87"/>
                      </a:lnTo>
                      <a:lnTo>
                        <a:pt x="375" y="88"/>
                      </a:lnTo>
                      <a:lnTo>
                        <a:pt x="376" y="88"/>
                      </a:lnTo>
                      <a:lnTo>
                        <a:pt x="376" y="89"/>
                      </a:lnTo>
                      <a:lnTo>
                        <a:pt x="380" y="89"/>
                      </a:lnTo>
                      <a:lnTo>
                        <a:pt x="380" y="89"/>
                      </a:lnTo>
                      <a:lnTo>
                        <a:pt x="381" y="89"/>
                      </a:lnTo>
                      <a:lnTo>
                        <a:pt x="381" y="90"/>
                      </a:lnTo>
                      <a:lnTo>
                        <a:pt x="390" y="90"/>
                      </a:lnTo>
                      <a:lnTo>
                        <a:pt x="390" y="90"/>
                      </a:lnTo>
                      <a:lnTo>
                        <a:pt x="397" y="90"/>
                      </a:lnTo>
                      <a:lnTo>
                        <a:pt x="397" y="91"/>
                      </a:lnTo>
                      <a:lnTo>
                        <a:pt x="400" y="91"/>
                      </a:lnTo>
                      <a:lnTo>
                        <a:pt x="400" y="91"/>
                      </a:lnTo>
                      <a:lnTo>
                        <a:pt x="404" y="91"/>
                      </a:lnTo>
                      <a:lnTo>
                        <a:pt x="404" y="92"/>
                      </a:lnTo>
                      <a:lnTo>
                        <a:pt x="406" y="92"/>
                      </a:lnTo>
                      <a:lnTo>
                        <a:pt x="406" y="92"/>
                      </a:lnTo>
                      <a:lnTo>
                        <a:pt x="410" y="92"/>
                      </a:lnTo>
                      <a:lnTo>
                        <a:pt x="410" y="93"/>
                      </a:lnTo>
                      <a:lnTo>
                        <a:pt x="413" y="93"/>
                      </a:lnTo>
                      <a:lnTo>
                        <a:pt x="413" y="94"/>
                      </a:lnTo>
                      <a:lnTo>
                        <a:pt x="419" y="94"/>
                      </a:lnTo>
                      <a:lnTo>
                        <a:pt x="419" y="94"/>
                      </a:lnTo>
                      <a:lnTo>
                        <a:pt x="420" y="94"/>
                      </a:lnTo>
                      <a:lnTo>
                        <a:pt x="420" y="95"/>
                      </a:lnTo>
                      <a:lnTo>
                        <a:pt x="432" y="95"/>
                      </a:lnTo>
                      <a:lnTo>
                        <a:pt x="432" y="95"/>
                      </a:lnTo>
                      <a:lnTo>
                        <a:pt x="433" y="95"/>
                      </a:lnTo>
                      <a:lnTo>
                        <a:pt x="433" y="96"/>
                      </a:lnTo>
                      <a:lnTo>
                        <a:pt x="434" y="96"/>
                      </a:lnTo>
                      <a:lnTo>
                        <a:pt x="434" y="97"/>
                      </a:lnTo>
                      <a:lnTo>
                        <a:pt x="435" y="97"/>
                      </a:lnTo>
                      <a:lnTo>
                        <a:pt x="435" y="98"/>
                      </a:lnTo>
                      <a:lnTo>
                        <a:pt x="435" y="98"/>
                      </a:lnTo>
                      <a:lnTo>
                        <a:pt x="435" y="98"/>
                      </a:lnTo>
                      <a:lnTo>
                        <a:pt x="437" y="98"/>
                      </a:lnTo>
                      <a:lnTo>
                        <a:pt x="437" y="99"/>
                      </a:lnTo>
                      <a:lnTo>
                        <a:pt x="441" y="99"/>
                      </a:lnTo>
                      <a:lnTo>
                        <a:pt x="441" y="99"/>
                      </a:lnTo>
                      <a:lnTo>
                        <a:pt x="452" y="99"/>
                      </a:lnTo>
                      <a:lnTo>
                        <a:pt x="452" y="100"/>
                      </a:lnTo>
                      <a:lnTo>
                        <a:pt x="454" y="100"/>
                      </a:lnTo>
                      <a:lnTo>
                        <a:pt x="454" y="101"/>
                      </a:lnTo>
                      <a:lnTo>
                        <a:pt x="459" y="101"/>
                      </a:lnTo>
                      <a:lnTo>
                        <a:pt x="459" y="101"/>
                      </a:lnTo>
                      <a:lnTo>
                        <a:pt x="459" y="101"/>
                      </a:lnTo>
                      <a:lnTo>
                        <a:pt x="459" y="102"/>
                      </a:lnTo>
                      <a:lnTo>
                        <a:pt x="477" y="102"/>
                      </a:lnTo>
                      <a:lnTo>
                        <a:pt x="477" y="102"/>
                      </a:lnTo>
                      <a:lnTo>
                        <a:pt x="478" y="102"/>
                      </a:lnTo>
                      <a:lnTo>
                        <a:pt x="478" y="103"/>
                      </a:lnTo>
                      <a:lnTo>
                        <a:pt x="482" y="103"/>
                      </a:lnTo>
                      <a:lnTo>
                        <a:pt x="482" y="104"/>
                      </a:lnTo>
                      <a:lnTo>
                        <a:pt x="483" y="104"/>
                      </a:lnTo>
                      <a:lnTo>
                        <a:pt x="483" y="104"/>
                      </a:lnTo>
                      <a:lnTo>
                        <a:pt x="488" y="104"/>
                      </a:lnTo>
                      <a:lnTo>
                        <a:pt x="488" y="105"/>
                      </a:lnTo>
                      <a:lnTo>
                        <a:pt x="492" y="105"/>
                      </a:lnTo>
                      <a:lnTo>
                        <a:pt x="492" y="105"/>
                      </a:lnTo>
                      <a:lnTo>
                        <a:pt x="507" y="105"/>
                      </a:lnTo>
                      <a:lnTo>
                        <a:pt x="507" y="106"/>
                      </a:lnTo>
                      <a:lnTo>
                        <a:pt x="510" y="106"/>
                      </a:lnTo>
                      <a:lnTo>
                        <a:pt x="510" y="107"/>
                      </a:lnTo>
                      <a:lnTo>
                        <a:pt x="518" y="107"/>
                      </a:lnTo>
                      <a:lnTo>
                        <a:pt x="518" y="107"/>
                      </a:lnTo>
                      <a:lnTo>
                        <a:pt x="522" y="107"/>
                      </a:lnTo>
                      <a:lnTo>
                        <a:pt x="522" y="108"/>
                      </a:lnTo>
                      <a:lnTo>
                        <a:pt x="525" y="108"/>
                      </a:lnTo>
                      <a:lnTo>
                        <a:pt x="525" y="108"/>
                      </a:lnTo>
                      <a:lnTo>
                        <a:pt x="534" y="108"/>
                      </a:lnTo>
                      <a:lnTo>
                        <a:pt x="534" y="109"/>
                      </a:lnTo>
                      <a:lnTo>
                        <a:pt x="539" y="109"/>
                      </a:lnTo>
                      <a:lnTo>
                        <a:pt x="539" y="109"/>
                      </a:lnTo>
                      <a:lnTo>
                        <a:pt x="542" y="109"/>
                      </a:lnTo>
                      <a:lnTo>
                        <a:pt x="542" y="110"/>
                      </a:lnTo>
                      <a:lnTo>
                        <a:pt x="556" y="110"/>
                      </a:lnTo>
                      <a:lnTo>
                        <a:pt x="556" y="111"/>
                      </a:lnTo>
                      <a:lnTo>
                        <a:pt x="567" y="111"/>
                      </a:lnTo>
                      <a:lnTo>
                        <a:pt x="567" y="111"/>
                      </a:lnTo>
                      <a:lnTo>
                        <a:pt x="580" y="111"/>
                      </a:lnTo>
                      <a:lnTo>
                        <a:pt x="580" y="112"/>
                      </a:lnTo>
                      <a:lnTo>
                        <a:pt x="586" y="112"/>
                      </a:lnTo>
                      <a:lnTo>
                        <a:pt x="586" y="112"/>
                      </a:lnTo>
                      <a:lnTo>
                        <a:pt x="586" y="112"/>
                      </a:lnTo>
                      <a:lnTo>
                        <a:pt x="586" y="113"/>
                      </a:lnTo>
                      <a:lnTo>
                        <a:pt x="588" y="113"/>
                      </a:lnTo>
                      <a:lnTo>
                        <a:pt x="588" y="113"/>
                      </a:lnTo>
                      <a:lnTo>
                        <a:pt x="589" y="113"/>
                      </a:lnTo>
                      <a:lnTo>
                        <a:pt x="589" y="114"/>
                      </a:lnTo>
                      <a:lnTo>
                        <a:pt x="602" y="114"/>
                      </a:lnTo>
                      <a:lnTo>
                        <a:pt x="602" y="115"/>
                      </a:lnTo>
                      <a:lnTo>
                        <a:pt x="617" y="115"/>
                      </a:lnTo>
                      <a:lnTo>
                        <a:pt x="617" y="115"/>
                      </a:lnTo>
                      <a:lnTo>
                        <a:pt x="625" y="115"/>
                      </a:lnTo>
                      <a:lnTo>
                        <a:pt x="625" y="116"/>
                      </a:lnTo>
                      <a:lnTo>
                        <a:pt x="655" y="116"/>
                      </a:lnTo>
                      <a:lnTo>
                        <a:pt x="655" y="116"/>
                      </a:lnTo>
                      <a:lnTo>
                        <a:pt x="662" y="116"/>
                      </a:lnTo>
                      <a:lnTo>
                        <a:pt x="663" y="117"/>
                      </a:lnTo>
                      <a:lnTo>
                        <a:pt x="663" y="117"/>
                      </a:lnTo>
                      <a:lnTo>
                        <a:pt x="663" y="117"/>
                      </a:lnTo>
                      <a:lnTo>
                        <a:pt x="666" y="117"/>
                      </a:lnTo>
                      <a:lnTo>
                        <a:pt x="666" y="118"/>
                      </a:lnTo>
                      <a:lnTo>
                        <a:pt x="672" y="118"/>
                      </a:lnTo>
                      <a:lnTo>
                        <a:pt x="672" y="119"/>
                      </a:lnTo>
                      <a:lnTo>
                        <a:pt x="676" y="119"/>
                      </a:lnTo>
                      <a:lnTo>
                        <a:pt x="676" y="119"/>
                      </a:lnTo>
                      <a:lnTo>
                        <a:pt x="679" y="119"/>
                      </a:lnTo>
                      <a:lnTo>
                        <a:pt x="679" y="120"/>
                      </a:lnTo>
                      <a:lnTo>
                        <a:pt x="702" y="120"/>
                      </a:lnTo>
                      <a:lnTo>
                        <a:pt x="702" y="120"/>
                      </a:lnTo>
                      <a:lnTo>
                        <a:pt x="712" y="120"/>
                      </a:lnTo>
                      <a:lnTo>
                        <a:pt x="712" y="121"/>
                      </a:lnTo>
                      <a:lnTo>
                        <a:pt x="718" y="121"/>
                      </a:lnTo>
                      <a:lnTo>
                        <a:pt x="718" y="122"/>
                      </a:lnTo>
                      <a:lnTo>
                        <a:pt x="720" y="122"/>
                      </a:lnTo>
                      <a:lnTo>
                        <a:pt x="720" y="122"/>
                      </a:lnTo>
                      <a:lnTo>
                        <a:pt x="724" y="122"/>
                      </a:lnTo>
                      <a:lnTo>
                        <a:pt x="724" y="123"/>
                      </a:lnTo>
                      <a:lnTo>
                        <a:pt x="729" y="123"/>
                      </a:lnTo>
                      <a:lnTo>
                        <a:pt x="729" y="123"/>
                      </a:lnTo>
                      <a:lnTo>
                        <a:pt x="737" y="123"/>
                      </a:lnTo>
                      <a:lnTo>
                        <a:pt x="737" y="124"/>
                      </a:lnTo>
                      <a:lnTo>
                        <a:pt x="740" y="124"/>
                      </a:lnTo>
                      <a:lnTo>
                        <a:pt x="740" y="125"/>
                      </a:lnTo>
                      <a:lnTo>
                        <a:pt x="742" y="125"/>
                      </a:lnTo>
                      <a:lnTo>
                        <a:pt x="742" y="125"/>
                      </a:lnTo>
                      <a:lnTo>
                        <a:pt x="755" y="125"/>
                      </a:lnTo>
                      <a:lnTo>
                        <a:pt x="755" y="126"/>
                      </a:lnTo>
                      <a:lnTo>
                        <a:pt x="763" y="126"/>
                      </a:lnTo>
                      <a:lnTo>
                        <a:pt x="763" y="126"/>
                      </a:lnTo>
                      <a:lnTo>
                        <a:pt x="768" y="126"/>
                      </a:lnTo>
                      <a:lnTo>
                        <a:pt x="768" y="127"/>
                      </a:lnTo>
                      <a:lnTo>
                        <a:pt x="772" y="127"/>
                      </a:lnTo>
                      <a:lnTo>
                        <a:pt x="772" y="128"/>
                      </a:lnTo>
                      <a:lnTo>
                        <a:pt x="777" y="128"/>
                      </a:lnTo>
                      <a:lnTo>
                        <a:pt x="777" y="128"/>
                      </a:lnTo>
                      <a:lnTo>
                        <a:pt x="785" y="128"/>
                      </a:lnTo>
                      <a:lnTo>
                        <a:pt x="785" y="129"/>
                      </a:lnTo>
                      <a:lnTo>
                        <a:pt x="786" y="129"/>
                      </a:lnTo>
                      <a:lnTo>
                        <a:pt x="786" y="130"/>
                      </a:lnTo>
                      <a:lnTo>
                        <a:pt x="786" y="130"/>
                      </a:lnTo>
                      <a:lnTo>
                        <a:pt x="786" y="130"/>
                      </a:lnTo>
                      <a:lnTo>
                        <a:pt x="787" y="130"/>
                      </a:lnTo>
                      <a:lnTo>
                        <a:pt x="787" y="131"/>
                      </a:lnTo>
                      <a:lnTo>
                        <a:pt x="788" y="131"/>
                      </a:lnTo>
                      <a:lnTo>
                        <a:pt x="788" y="131"/>
                      </a:lnTo>
                      <a:lnTo>
                        <a:pt x="791" y="131"/>
                      </a:lnTo>
                      <a:lnTo>
                        <a:pt x="791" y="132"/>
                      </a:lnTo>
                      <a:lnTo>
                        <a:pt x="791" y="132"/>
                      </a:lnTo>
                      <a:lnTo>
                        <a:pt x="791" y="133"/>
                      </a:lnTo>
                      <a:lnTo>
                        <a:pt x="796" y="133"/>
                      </a:lnTo>
                      <a:lnTo>
                        <a:pt x="796" y="133"/>
                      </a:lnTo>
                      <a:lnTo>
                        <a:pt x="797" y="133"/>
                      </a:lnTo>
                      <a:lnTo>
                        <a:pt x="797" y="134"/>
                      </a:lnTo>
                      <a:lnTo>
                        <a:pt x="798" y="134"/>
                      </a:lnTo>
                      <a:lnTo>
                        <a:pt x="798" y="135"/>
                      </a:lnTo>
                      <a:lnTo>
                        <a:pt x="801" y="135"/>
                      </a:lnTo>
                      <a:lnTo>
                        <a:pt x="801" y="135"/>
                      </a:lnTo>
                      <a:lnTo>
                        <a:pt x="808" y="135"/>
                      </a:lnTo>
                      <a:lnTo>
                        <a:pt x="808" y="136"/>
                      </a:lnTo>
                      <a:lnTo>
                        <a:pt x="814" y="136"/>
                      </a:lnTo>
                      <a:lnTo>
                        <a:pt x="814" y="136"/>
                      </a:lnTo>
                      <a:lnTo>
                        <a:pt x="818" y="136"/>
                      </a:lnTo>
                      <a:lnTo>
                        <a:pt x="818" y="137"/>
                      </a:lnTo>
                      <a:lnTo>
                        <a:pt x="822" y="137"/>
                      </a:lnTo>
                      <a:lnTo>
                        <a:pt x="822" y="138"/>
                      </a:lnTo>
                      <a:lnTo>
                        <a:pt x="823" y="138"/>
                      </a:lnTo>
                      <a:lnTo>
                        <a:pt x="823" y="138"/>
                      </a:lnTo>
                      <a:lnTo>
                        <a:pt x="824" y="138"/>
                      </a:lnTo>
                      <a:lnTo>
                        <a:pt x="824" y="139"/>
                      </a:lnTo>
                      <a:lnTo>
                        <a:pt x="846" y="139"/>
                      </a:lnTo>
                      <a:lnTo>
                        <a:pt x="846" y="140"/>
                      </a:lnTo>
                      <a:lnTo>
                        <a:pt x="852" y="140"/>
                      </a:lnTo>
                      <a:lnTo>
                        <a:pt x="852" y="140"/>
                      </a:lnTo>
                      <a:lnTo>
                        <a:pt x="858" y="140"/>
                      </a:lnTo>
                      <a:lnTo>
                        <a:pt x="858" y="141"/>
                      </a:lnTo>
                      <a:lnTo>
                        <a:pt x="870" y="141"/>
                      </a:lnTo>
                      <a:lnTo>
                        <a:pt x="870" y="141"/>
                      </a:lnTo>
                      <a:lnTo>
                        <a:pt x="873" y="141"/>
                      </a:lnTo>
                      <a:lnTo>
                        <a:pt x="873" y="142"/>
                      </a:lnTo>
                      <a:lnTo>
                        <a:pt x="893" y="142"/>
                      </a:lnTo>
                      <a:lnTo>
                        <a:pt x="893" y="143"/>
                      </a:lnTo>
                      <a:lnTo>
                        <a:pt x="894" y="143"/>
                      </a:lnTo>
                      <a:lnTo>
                        <a:pt x="894" y="143"/>
                      </a:lnTo>
                      <a:lnTo>
                        <a:pt x="895" y="143"/>
                      </a:lnTo>
                      <a:lnTo>
                        <a:pt x="895" y="144"/>
                      </a:lnTo>
                      <a:lnTo>
                        <a:pt x="896" y="144"/>
                      </a:lnTo>
                      <a:lnTo>
                        <a:pt x="896" y="145"/>
                      </a:lnTo>
                      <a:lnTo>
                        <a:pt x="910" y="145"/>
                      </a:lnTo>
                      <a:lnTo>
                        <a:pt x="910" y="146"/>
                      </a:lnTo>
                      <a:lnTo>
                        <a:pt x="916" y="146"/>
                      </a:lnTo>
                      <a:lnTo>
                        <a:pt x="916" y="146"/>
                      </a:lnTo>
                      <a:lnTo>
                        <a:pt x="917" y="146"/>
                      </a:lnTo>
                      <a:lnTo>
                        <a:pt x="917" y="147"/>
                      </a:lnTo>
                      <a:lnTo>
                        <a:pt x="919" y="147"/>
                      </a:lnTo>
                      <a:lnTo>
                        <a:pt x="919" y="148"/>
                      </a:lnTo>
                      <a:lnTo>
                        <a:pt x="919" y="148"/>
                      </a:lnTo>
                      <a:lnTo>
                        <a:pt x="919" y="148"/>
                      </a:lnTo>
                      <a:lnTo>
                        <a:pt x="934" y="148"/>
                      </a:lnTo>
                      <a:lnTo>
                        <a:pt x="934" y="149"/>
                      </a:lnTo>
                      <a:lnTo>
                        <a:pt x="936" y="149"/>
                      </a:lnTo>
                      <a:lnTo>
                        <a:pt x="936" y="149"/>
                      </a:lnTo>
                      <a:lnTo>
                        <a:pt x="945" y="149"/>
                      </a:lnTo>
                      <a:lnTo>
                        <a:pt x="945" y="150"/>
                      </a:lnTo>
                      <a:lnTo>
                        <a:pt x="949" y="150"/>
                      </a:lnTo>
                      <a:lnTo>
                        <a:pt x="949" y="151"/>
                      </a:lnTo>
                      <a:lnTo>
                        <a:pt x="952" y="151"/>
                      </a:lnTo>
                      <a:lnTo>
                        <a:pt x="952" y="152"/>
                      </a:lnTo>
                      <a:lnTo>
                        <a:pt x="961" y="152"/>
                      </a:lnTo>
                      <a:lnTo>
                        <a:pt x="961" y="152"/>
                      </a:lnTo>
                      <a:lnTo>
                        <a:pt x="963" y="152"/>
                      </a:lnTo>
                      <a:lnTo>
                        <a:pt x="963" y="153"/>
                      </a:lnTo>
                      <a:lnTo>
                        <a:pt x="968" y="153"/>
                      </a:lnTo>
                      <a:lnTo>
                        <a:pt x="968" y="154"/>
                      </a:lnTo>
                      <a:lnTo>
                        <a:pt x="975" y="154"/>
                      </a:lnTo>
                      <a:lnTo>
                        <a:pt x="975" y="154"/>
                      </a:lnTo>
                      <a:lnTo>
                        <a:pt x="981" y="154"/>
                      </a:lnTo>
                      <a:lnTo>
                        <a:pt x="981" y="155"/>
                      </a:lnTo>
                      <a:lnTo>
                        <a:pt x="982" y="155"/>
                      </a:lnTo>
                      <a:lnTo>
                        <a:pt x="982" y="156"/>
                      </a:lnTo>
                      <a:lnTo>
                        <a:pt x="983" y="156"/>
                      </a:lnTo>
                      <a:lnTo>
                        <a:pt x="983" y="156"/>
                      </a:lnTo>
                      <a:lnTo>
                        <a:pt x="993" y="156"/>
                      </a:lnTo>
                      <a:lnTo>
                        <a:pt x="993" y="157"/>
                      </a:lnTo>
                      <a:lnTo>
                        <a:pt x="995" y="157"/>
                      </a:lnTo>
                      <a:lnTo>
                        <a:pt x="995" y="158"/>
                      </a:lnTo>
                      <a:lnTo>
                        <a:pt x="999" y="158"/>
                      </a:lnTo>
                      <a:lnTo>
                        <a:pt x="999" y="158"/>
                      </a:lnTo>
                      <a:lnTo>
                        <a:pt x="1000" y="158"/>
                      </a:lnTo>
                      <a:lnTo>
                        <a:pt x="1000" y="159"/>
                      </a:lnTo>
                      <a:lnTo>
                        <a:pt x="1002" y="159"/>
                      </a:lnTo>
                      <a:lnTo>
                        <a:pt x="1002" y="160"/>
                      </a:lnTo>
                      <a:lnTo>
                        <a:pt x="1006" y="160"/>
                      </a:lnTo>
                      <a:lnTo>
                        <a:pt x="1006" y="160"/>
                      </a:lnTo>
                      <a:lnTo>
                        <a:pt x="1007" y="160"/>
                      </a:lnTo>
                      <a:lnTo>
                        <a:pt x="1007" y="161"/>
                      </a:lnTo>
                      <a:lnTo>
                        <a:pt x="1009" y="161"/>
                      </a:lnTo>
                      <a:lnTo>
                        <a:pt x="1009" y="161"/>
                      </a:lnTo>
                      <a:lnTo>
                        <a:pt x="1016" y="161"/>
                      </a:lnTo>
                      <a:lnTo>
                        <a:pt x="1016" y="162"/>
                      </a:lnTo>
                      <a:lnTo>
                        <a:pt x="1019" y="162"/>
                      </a:lnTo>
                      <a:lnTo>
                        <a:pt x="1019" y="163"/>
                      </a:lnTo>
                      <a:lnTo>
                        <a:pt x="1029" y="163"/>
                      </a:lnTo>
                      <a:lnTo>
                        <a:pt x="1029" y="163"/>
                      </a:lnTo>
                      <a:lnTo>
                        <a:pt x="1030" y="163"/>
                      </a:lnTo>
                      <a:lnTo>
                        <a:pt x="1030" y="164"/>
                      </a:lnTo>
                      <a:lnTo>
                        <a:pt x="1032" y="164"/>
                      </a:lnTo>
                      <a:lnTo>
                        <a:pt x="1032" y="164"/>
                      </a:lnTo>
                      <a:lnTo>
                        <a:pt x="1036" y="164"/>
                      </a:lnTo>
                      <a:lnTo>
                        <a:pt x="1036" y="165"/>
                      </a:lnTo>
                      <a:lnTo>
                        <a:pt x="1037" y="165"/>
                      </a:lnTo>
                      <a:lnTo>
                        <a:pt x="1037" y="166"/>
                      </a:lnTo>
                      <a:lnTo>
                        <a:pt x="1044" y="166"/>
                      </a:lnTo>
                      <a:lnTo>
                        <a:pt x="1044" y="167"/>
                      </a:lnTo>
                      <a:lnTo>
                        <a:pt x="1046" y="167"/>
                      </a:lnTo>
                      <a:lnTo>
                        <a:pt x="1046" y="168"/>
                      </a:lnTo>
                      <a:lnTo>
                        <a:pt x="1053" y="168"/>
                      </a:lnTo>
                      <a:lnTo>
                        <a:pt x="1053" y="169"/>
                      </a:lnTo>
                      <a:lnTo>
                        <a:pt x="1057" y="169"/>
                      </a:lnTo>
                      <a:lnTo>
                        <a:pt x="1057" y="169"/>
                      </a:lnTo>
                      <a:lnTo>
                        <a:pt x="1059" y="169"/>
                      </a:lnTo>
                      <a:lnTo>
                        <a:pt x="1059" y="170"/>
                      </a:lnTo>
                      <a:lnTo>
                        <a:pt x="1070" y="170"/>
                      </a:lnTo>
                      <a:lnTo>
                        <a:pt x="1070" y="170"/>
                      </a:lnTo>
                      <a:lnTo>
                        <a:pt x="1084" y="170"/>
                      </a:lnTo>
                      <a:lnTo>
                        <a:pt x="1084" y="171"/>
                      </a:lnTo>
                      <a:lnTo>
                        <a:pt x="1087" y="171"/>
                      </a:lnTo>
                      <a:lnTo>
                        <a:pt x="1087" y="172"/>
                      </a:lnTo>
                      <a:lnTo>
                        <a:pt x="1090" y="172"/>
                      </a:lnTo>
                      <a:lnTo>
                        <a:pt x="1090" y="172"/>
                      </a:lnTo>
                      <a:lnTo>
                        <a:pt x="1094" y="172"/>
                      </a:lnTo>
                      <a:lnTo>
                        <a:pt x="1094" y="173"/>
                      </a:lnTo>
                      <a:lnTo>
                        <a:pt x="1103" y="173"/>
                      </a:lnTo>
                      <a:lnTo>
                        <a:pt x="1103" y="173"/>
                      </a:lnTo>
                      <a:lnTo>
                        <a:pt x="1112" y="173"/>
                      </a:lnTo>
                      <a:lnTo>
                        <a:pt x="1112" y="174"/>
                      </a:lnTo>
                      <a:lnTo>
                        <a:pt x="1129" y="174"/>
                      </a:lnTo>
                      <a:lnTo>
                        <a:pt x="1129" y="175"/>
                      </a:lnTo>
                      <a:lnTo>
                        <a:pt x="1131" y="175"/>
                      </a:lnTo>
                      <a:lnTo>
                        <a:pt x="1131" y="176"/>
                      </a:lnTo>
                      <a:lnTo>
                        <a:pt x="1134" y="176"/>
                      </a:lnTo>
                      <a:lnTo>
                        <a:pt x="1134" y="176"/>
                      </a:lnTo>
                      <a:lnTo>
                        <a:pt x="1141" y="176"/>
                      </a:lnTo>
                      <a:lnTo>
                        <a:pt x="1141" y="177"/>
                      </a:lnTo>
                      <a:lnTo>
                        <a:pt x="1149" y="177"/>
                      </a:lnTo>
                      <a:lnTo>
                        <a:pt x="1149" y="178"/>
                      </a:lnTo>
                      <a:lnTo>
                        <a:pt x="1155" y="178"/>
                      </a:lnTo>
                      <a:lnTo>
                        <a:pt x="1155" y="178"/>
                      </a:lnTo>
                      <a:lnTo>
                        <a:pt x="1156" y="178"/>
                      </a:lnTo>
                      <a:lnTo>
                        <a:pt x="1156" y="179"/>
                      </a:lnTo>
                      <a:lnTo>
                        <a:pt x="1168" y="179"/>
                      </a:lnTo>
                      <a:lnTo>
                        <a:pt x="1168" y="179"/>
                      </a:lnTo>
                      <a:lnTo>
                        <a:pt x="1178" y="179"/>
                      </a:lnTo>
                      <a:lnTo>
                        <a:pt x="1179" y="180"/>
                      </a:lnTo>
                      <a:lnTo>
                        <a:pt x="1185" y="180"/>
                      </a:lnTo>
                      <a:lnTo>
                        <a:pt x="1185" y="181"/>
                      </a:lnTo>
                      <a:lnTo>
                        <a:pt x="1188" y="181"/>
                      </a:lnTo>
                      <a:lnTo>
                        <a:pt x="1188" y="181"/>
                      </a:lnTo>
                      <a:lnTo>
                        <a:pt x="1210" y="181"/>
                      </a:lnTo>
                      <a:lnTo>
                        <a:pt x="1210" y="182"/>
                      </a:lnTo>
                      <a:lnTo>
                        <a:pt x="1234" y="182"/>
                      </a:lnTo>
                      <a:lnTo>
                        <a:pt x="1234" y="183"/>
                      </a:lnTo>
                      <a:lnTo>
                        <a:pt x="1235" y="183"/>
                      </a:lnTo>
                      <a:lnTo>
                        <a:pt x="1235" y="184"/>
                      </a:lnTo>
                      <a:lnTo>
                        <a:pt x="1241" y="184"/>
                      </a:lnTo>
                      <a:lnTo>
                        <a:pt x="1241" y="184"/>
                      </a:lnTo>
                      <a:lnTo>
                        <a:pt x="1244" y="184"/>
                      </a:lnTo>
                      <a:lnTo>
                        <a:pt x="1244" y="185"/>
                      </a:lnTo>
                      <a:lnTo>
                        <a:pt x="1246" y="185"/>
                      </a:lnTo>
                      <a:lnTo>
                        <a:pt x="1246" y="185"/>
                      </a:lnTo>
                      <a:lnTo>
                        <a:pt x="1247" y="185"/>
                      </a:lnTo>
                      <a:lnTo>
                        <a:pt x="1247" y="186"/>
                      </a:lnTo>
                      <a:lnTo>
                        <a:pt x="1248" y="186"/>
                      </a:lnTo>
                      <a:lnTo>
                        <a:pt x="1248" y="187"/>
                      </a:lnTo>
                      <a:lnTo>
                        <a:pt x="1255" y="187"/>
                      </a:lnTo>
                      <a:lnTo>
                        <a:pt x="1255" y="188"/>
                      </a:lnTo>
                      <a:lnTo>
                        <a:pt x="1264" y="188"/>
                      </a:lnTo>
                      <a:lnTo>
                        <a:pt x="1264" y="188"/>
                      </a:lnTo>
                      <a:lnTo>
                        <a:pt x="1268" y="188"/>
                      </a:lnTo>
                      <a:lnTo>
                        <a:pt x="1268" y="189"/>
                      </a:lnTo>
                      <a:lnTo>
                        <a:pt x="1294" y="189"/>
                      </a:lnTo>
                      <a:lnTo>
                        <a:pt x="1294" y="190"/>
                      </a:lnTo>
                      <a:lnTo>
                        <a:pt x="1295" y="190"/>
                      </a:lnTo>
                      <a:lnTo>
                        <a:pt x="1295" y="190"/>
                      </a:lnTo>
                      <a:lnTo>
                        <a:pt x="1299" y="190"/>
                      </a:lnTo>
                      <a:lnTo>
                        <a:pt x="1299" y="191"/>
                      </a:lnTo>
                      <a:lnTo>
                        <a:pt x="1313" y="191"/>
                      </a:lnTo>
                      <a:lnTo>
                        <a:pt x="1313" y="191"/>
                      </a:lnTo>
                      <a:lnTo>
                        <a:pt x="1313" y="191"/>
                      </a:lnTo>
                      <a:lnTo>
                        <a:pt x="1313" y="192"/>
                      </a:lnTo>
                      <a:lnTo>
                        <a:pt x="1316" y="192"/>
                      </a:lnTo>
                      <a:lnTo>
                        <a:pt x="1316" y="193"/>
                      </a:lnTo>
                      <a:lnTo>
                        <a:pt x="1319" y="193"/>
                      </a:lnTo>
                      <a:lnTo>
                        <a:pt x="1319" y="194"/>
                      </a:lnTo>
                      <a:lnTo>
                        <a:pt x="1323" y="194"/>
                      </a:lnTo>
                      <a:lnTo>
                        <a:pt x="1323" y="195"/>
                      </a:lnTo>
                      <a:lnTo>
                        <a:pt x="1325" y="195"/>
                      </a:lnTo>
                      <a:lnTo>
                        <a:pt x="1325" y="195"/>
                      </a:lnTo>
                      <a:lnTo>
                        <a:pt x="1334" y="195"/>
                      </a:lnTo>
                      <a:lnTo>
                        <a:pt x="1334" y="196"/>
                      </a:lnTo>
                      <a:lnTo>
                        <a:pt x="1335" y="196"/>
                      </a:lnTo>
                      <a:lnTo>
                        <a:pt x="1335" y="196"/>
                      </a:lnTo>
                      <a:lnTo>
                        <a:pt x="1343" y="196"/>
                      </a:lnTo>
                      <a:lnTo>
                        <a:pt x="1343" y="197"/>
                      </a:lnTo>
                      <a:lnTo>
                        <a:pt x="1348" y="197"/>
                      </a:lnTo>
                      <a:lnTo>
                        <a:pt x="1348" y="198"/>
                      </a:lnTo>
                      <a:lnTo>
                        <a:pt x="1359" y="198"/>
                      </a:lnTo>
                      <a:lnTo>
                        <a:pt x="1359" y="199"/>
                      </a:lnTo>
                      <a:lnTo>
                        <a:pt x="1360" y="199"/>
                      </a:lnTo>
                      <a:lnTo>
                        <a:pt x="1360" y="199"/>
                      </a:lnTo>
                      <a:lnTo>
                        <a:pt x="1378" y="199"/>
                      </a:lnTo>
                      <a:lnTo>
                        <a:pt x="1378" y="200"/>
                      </a:lnTo>
                      <a:lnTo>
                        <a:pt x="1378" y="200"/>
                      </a:lnTo>
                      <a:lnTo>
                        <a:pt x="1378" y="201"/>
                      </a:lnTo>
                      <a:lnTo>
                        <a:pt x="1388" y="201"/>
                      </a:lnTo>
                      <a:lnTo>
                        <a:pt x="1388" y="201"/>
                      </a:lnTo>
                      <a:lnTo>
                        <a:pt x="1392" y="201"/>
                      </a:lnTo>
                      <a:lnTo>
                        <a:pt x="1392" y="202"/>
                      </a:lnTo>
                      <a:lnTo>
                        <a:pt x="1412" y="202"/>
                      </a:lnTo>
                      <a:lnTo>
                        <a:pt x="1412" y="203"/>
                      </a:lnTo>
                      <a:lnTo>
                        <a:pt x="1414" y="203"/>
                      </a:lnTo>
                      <a:lnTo>
                        <a:pt x="1414" y="204"/>
                      </a:lnTo>
                      <a:lnTo>
                        <a:pt x="1435" y="204"/>
                      </a:lnTo>
                      <a:lnTo>
                        <a:pt x="1435" y="204"/>
                      </a:lnTo>
                      <a:lnTo>
                        <a:pt x="1447" y="204"/>
                      </a:lnTo>
                      <a:lnTo>
                        <a:pt x="1447" y="205"/>
                      </a:lnTo>
                      <a:lnTo>
                        <a:pt x="1456" y="205"/>
                      </a:lnTo>
                      <a:lnTo>
                        <a:pt x="1456" y="205"/>
                      </a:lnTo>
                      <a:lnTo>
                        <a:pt x="1471" y="205"/>
                      </a:lnTo>
                      <a:lnTo>
                        <a:pt x="1471" y="206"/>
                      </a:lnTo>
                      <a:lnTo>
                        <a:pt x="1475" y="206"/>
                      </a:lnTo>
                      <a:lnTo>
                        <a:pt x="1475" y="207"/>
                      </a:lnTo>
                      <a:lnTo>
                        <a:pt x="1478" y="207"/>
                      </a:lnTo>
                      <a:lnTo>
                        <a:pt x="1478" y="208"/>
                      </a:lnTo>
                      <a:lnTo>
                        <a:pt x="1487" y="208"/>
                      </a:lnTo>
                      <a:lnTo>
                        <a:pt x="1487" y="208"/>
                      </a:lnTo>
                      <a:lnTo>
                        <a:pt x="1490" y="208"/>
                      </a:lnTo>
                      <a:lnTo>
                        <a:pt x="1490" y="209"/>
                      </a:lnTo>
                      <a:lnTo>
                        <a:pt x="1496" y="209"/>
                      </a:lnTo>
                      <a:lnTo>
                        <a:pt x="1496" y="210"/>
                      </a:lnTo>
                      <a:lnTo>
                        <a:pt x="1509" y="210"/>
                      </a:lnTo>
                      <a:lnTo>
                        <a:pt x="1509" y="211"/>
                      </a:lnTo>
                      <a:lnTo>
                        <a:pt x="1509" y="211"/>
                      </a:lnTo>
                      <a:lnTo>
                        <a:pt x="1510" y="211"/>
                      </a:lnTo>
                      <a:lnTo>
                        <a:pt x="1514" y="211"/>
                      </a:lnTo>
                      <a:lnTo>
                        <a:pt x="1514" y="212"/>
                      </a:lnTo>
                      <a:lnTo>
                        <a:pt x="1519" y="212"/>
                      </a:lnTo>
                      <a:lnTo>
                        <a:pt x="1519" y="213"/>
                      </a:lnTo>
                      <a:lnTo>
                        <a:pt x="1537" y="213"/>
                      </a:lnTo>
                      <a:lnTo>
                        <a:pt x="1537" y="214"/>
                      </a:lnTo>
                      <a:lnTo>
                        <a:pt x="1549" y="214"/>
                      </a:lnTo>
                      <a:lnTo>
                        <a:pt x="1549" y="215"/>
                      </a:lnTo>
                      <a:lnTo>
                        <a:pt x="1553" y="215"/>
                      </a:lnTo>
                      <a:lnTo>
                        <a:pt x="1553" y="216"/>
                      </a:lnTo>
                      <a:lnTo>
                        <a:pt x="1561" y="216"/>
                      </a:lnTo>
                      <a:lnTo>
                        <a:pt x="1561" y="216"/>
                      </a:lnTo>
                      <a:lnTo>
                        <a:pt x="1577" y="216"/>
                      </a:lnTo>
                      <a:lnTo>
                        <a:pt x="1577" y="217"/>
                      </a:lnTo>
                      <a:lnTo>
                        <a:pt x="1579" y="217"/>
                      </a:lnTo>
                      <a:lnTo>
                        <a:pt x="1579" y="218"/>
                      </a:lnTo>
                      <a:lnTo>
                        <a:pt x="1584" y="218"/>
                      </a:lnTo>
                      <a:lnTo>
                        <a:pt x="1584" y="219"/>
                      </a:lnTo>
                      <a:lnTo>
                        <a:pt x="1585" y="219"/>
                      </a:lnTo>
                      <a:lnTo>
                        <a:pt x="1585" y="219"/>
                      </a:lnTo>
                      <a:lnTo>
                        <a:pt x="1585" y="219"/>
                      </a:lnTo>
                      <a:lnTo>
                        <a:pt x="1585" y="220"/>
                      </a:lnTo>
                      <a:lnTo>
                        <a:pt x="1591" y="220"/>
                      </a:lnTo>
                      <a:lnTo>
                        <a:pt x="1591" y="221"/>
                      </a:lnTo>
                      <a:lnTo>
                        <a:pt x="1594" y="221"/>
                      </a:lnTo>
                      <a:lnTo>
                        <a:pt x="1594" y="222"/>
                      </a:lnTo>
                      <a:lnTo>
                        <a:pt x="1608" y="222"/>
                      </a:lnTo>
                      <a:lnTo>
                        <a:pt x="1608" y="222"/>
                      </a:lnTo>
                      <a:lnTo>
                        <a:pt x="1610" y="222"/>
                      </a:lnTo>
                      <a:lnTo>
                        <a:pt x="1610" y="223"/>
                      </a:lnTo>
                      <a:lnTo>
                        <a:pt x="1611" y="223"/>
                      </a:lnTo>
                      <a:lnTo>
                        <a:pt x="1611" y="223"/>
                      </a:lnTo>
                      <a:lnTo>
                        <a:pt x="1617" y="223"/>
                      </a:lnTo>
                      <a:lnTo>
                        <a:pt x="1617" y="224"/>
                      </a:lnTo>
                      <a:lnTo>
                        <a:pt x="1618" y="224"/>
                      </a:lnTo>
                      <a:lnTo>
                        <a:pt x="1618" y="225"/>
                      </a:lnTo>
                      <a:lnTo>
                        <a:pt x="1640" y="225"/>
                      </a:lnTo>
                      <a:lnTo>
                        <a:pt x="1640" y="226"/>
                      </a:lnTo>
                      <a:lnTo>
                        <a:pt x="1641" y="226"/>
                      </a:lnTo>
                      <a:lnTo>
                        <a:pt x="1641" y="226"/>
                      </a:lnTo>
                      <a:lnTo>
                        <a:pt x="1643" y="226"/>
                      </a:lnTo>
                      <a:lnTo>
                        <a:pt x="1643" y="227"/>
                      </a:lnTo>
                      <a:lnTo>
                        <a:pt x="1651" y="227"/>
                      </a:lnTo>
                      <a:lnTo>
                        <a:pt x="1651" y="228"/>
                      </a:lnTo>
                      <a:lnTo>
                        <a:pt x="1661" y="228"/>
                      </a:lnTo>
                      <a:lnTo>
                        <a:pt x="1661" y="229"/>
                      </a:lnTo>
                      <a:lnTo>
                        <a:pt x="1666" y="229"/>
                      </a:lnTo>
                      <a:lnTo>
                        <a:pt x="1666" y="229"/>
                      </a:lnTo>
                      <a:lnTo>
                        <a:pt x="1669" y="229"/>
                      </a:lnTo>
                      <a:lnTo>
                        <a:pt x="1669" y="230"/>
                      </a:lnTo>
                      <a:lnTo>
                        <a:pt x="1670" y="230"/>
                      </a:lnTo>
                      <a:lnTo>
                        <a:pt x="1670" y="231"/>
                      </a:lnTo>
                      <a:lnTo>
                        <a:pt x="1681" y="231"/>
                      </a:lnTo>
                      <a:lnTo>
                        <a:pt x="1681" y="232"/>
                      </a:lnTo>
                      <a:lnTo>
                        <a:pt x="1683" y="232"/>
                      </a:lnTo>
                      <a:lnTo>
                        <a:pt x="1683" y="232"/>
                      </a:lnTo>
                      <a:lnTo>
                        <a:pt x="1687" y="232"/>
                      </a:lnTo>
                      <a:lnTo>
                        <a:pt x="1687" y="233"/>
                      </a:lnTo>
                      <a:lnTo>
                        <a:pt x="1695" y="233"/>
                      </a:lnTo>
                      <a:lnTo>
                        <a:pt x="1695" y="234"/>
                      </a:lnTo>
                      <a:lnTo>
                        <a:pt x="1723" y="234"/>
                      </a:lnTo>
                      <a:lnTo>
                        <a:pt x="1723" y="235"/>
                      </a:lnTo>
                      <a:lnTo>
                        <a:pt x="1730" y="235"/>
                      </a:lnTo>
                      <a:lnTo>
                        <a:pt x="1730" y="235"/>
                      </a:lnTo>
                      <a:lnTo>
                        <a:pt x="1732" y="235"/>
                      </a:lnTo>
                      <a:lnTo>
                        <a:pt x="1732" y="236"/>
                      </a:lnTo>
                      <a:lnTo>
                        <a:pt x="1742" y="236"/>
                      </a:lnTo>
                      <a:lnTo>
                        <a:pt x="1742" y="237"/>
                      </a:lnTo>
                      <a:lnTo>
                        <a:pt x="1745" y="237"/>
                      </a:lnTo>
                      <a:lnTo>
                        <a:pt x="1745" y="238"/>
                      </a:lnTo>
                      <a:lnTo>
                        <a:pt x="1747" y="238"/>
                      </a:lnTo>
                      <a:lnTo>
                        <a:pt x="1747" y="238"/>
                      </a:lnTo>
                      <a:lnTo>
                        <a:pt x="1749" y="238"/>
                      </a:lnTo>
                      <a:lnTo>
                        <a:pt x="1749" y="239"/>
                      </a:lnTo>
                      <a:lnTo>
                        <a:pt x="1754" y="239"/>
                      </a:lnTo>
                      <a:lnTo>
                        <a:pt x="1754" y="240"/>
                      </a:lnTo>
                      <a:lnTo>
                        <a:pt x="1759" y="240"/>
                      </a:lnTo>
                      <a:lnTo>
                        <a:pt x="1759" y="241"/>
                      </a:lnTo>
                      <a:lnTo>
                        <a:pt x="1775" y="241"/>
                      </a:lnTo>
                      <a:lnTo>
                        <a:pt x="1775" y="242"/>
                      </a:lnTo>
                      <a:lnTo>
                        <a:pt x="1780" y="242"/>
                      </a:lnTo>
                      <a:lnTo>
                        <a:pt x="1780" y="243"/>
                      </a:lnTo>
                      <a:lnTo>
                        <a:pt x="1792" y="243"/>
                      </a:lnTo>
                      <a:lnTo>
                        <a:pt x="1792" y="244"/>
                      </a:lnTo>
                      <a:lnTo>
                        <a:pt x="1795" y="244"/>
                      </a:lnTo>
                      <a:lnTo>
                        <a:pt x="1795" y="245"/>
                      </a:lnTo>
                      <a:lnTo>
                        <a:pt x="1802" y="245"/>
                      </a:lnTo>
                      <a:lnTo>
                        <a:pt x="1802" y="246"/>
                      </a:lnTo>
                      <a:lnTo>
                        <a:pt x="1803" y="246"/>
                      </a:lnTo>
                      <a:lnTo>
                        <a:pt x="1803" y="247"/>
                      </a:lnTo>
                      <a:lnTo>
                        <a:pt x="1816" y="247"/>
                      </a:lnTo>
                      <a:lnTo>
                        <a:pt x="1816" y="249"/>
                      </a:lnTo>
                      <a:lnTo>
                        <a:pt x="1824" y="249"/>
                      </a:lnTo>
                      <a:lnTo>
                        <a:pt x="1824" y="249"/>
                      </a:lnTo>
                      <a:lnTo>
                        <a:pt x="1843" y="249"/>
                      </a:lnTo>
                      <a:lnTo>
                        <a:pt x="1843" y="250"/>
                      </a:lnTo>
                      <a:lnTo>
                        <a:pt x="1845" y="250"/>
                      </a:lnTo>
                      <a:lnTo>
                        <a:pt x="1845" y="251"/>
                      </a:lnTo>
                      <a:lnTo>
                        <a:pt x="1855" y="251"/>
                      </a:lnTo>
                      <a:lnTo>
                        <a:pt x="1855" y="252"/>
                      </a:lnTo>
                      <a:lnTo>
                        <a:pt x="1863" y="252"/>
                      </a:lnTo>
                      <a:lnTo>
                        <a:pt x="1863" y="252"/>
                      </a:lnTo>
                      <a:lnTo>
                        <a:pt x="1865" y="252"/>
                      </a:lnTo>
                      <a:lnTo>
                        <a:pt x="1865" y="253"/>
                      </a:lnTo>
                      <a:lnTo>
                        <a:pt x="1871" y="253"/>
                      </a:lnTo>
                      <a:lnTo>
                        <a:pt x="1871" y="254"/>
                      </a:lnTo>
                      <a:lnTo>
                        <a:pt x="1874" y="254"/>
                      </a:lnTo>
                      <a:lnTo>
                        <a:pt x="1874" y="255"/>
                      </a:lnTo>
                      <a:lnTo>
                        <a:pt x="1886" y="255"/>
                      </a:lnTo>
                      <a:lnTo>
                        <a:pt x="1886" y="256"/>
                      </a:lnTo>
                      <a:lnTo>
                        <a:pt x="1890" y="256"/>
                      </a:lnTo>
                      <a:lnTo>
                        <a:pt x="1890" y="257"/>
                      </a:lnTo>
                      <a:lnTo>
                        <a:pt x="1901" y="257"/>
                      </a:lnTo>
                      <a:lnTo>
                        <a:pt x="1901" y="257"/>
                      </a:lnTo>
                      <a:lnTo>
                        <a:pt x="1907" y="257"/>
                      </a:lnTo>
                      <a:lnTo>
                        <a:pt x="1907" y="258"/>
                      </a:lnTo>
                      <a:lnTo>
                        <a:pt x="1913" y="258"/>
                      </a:lnTo>
                      <a:lnTo>
                        <a:pt x="1913" y="259"/>
                      </a:lnTo>
                      <a:lnTo>
                        <a:pt x="1915" y="259"/>
                      </a:lnTo>
                      <a:lnTo>
                        <a:pt x="1915" y="260"/>
                      </a:lnTo>
                      <a:lnTo>
                        <a:pt x="1917" y="260"/>
                      </a:lnTo>
                      <a:lnTo>
                        <a:pt x="1917" y="260"/>
                      </a:lnTo>
                      <a:lnTo>
                        <a:pt x="1922" y="260"/>
                      </a:lnTo>
                      <a:lnTo>
                        <a:pt x="1922" y="261"/>
                      </a:lnTo>
                      <a:lnTo>
                        <a:pt x="1935" y="261"/>
                      </a:lnTo>
                      <a:lnTo>
                        <a:pt x="1935" y="262"/>
                      </a:lnTo>
                      <a:lnTo>
                        <a:pt x="1941" y="262"/>
                      </a:lnTo>
                      <a:lnTo>
                        <a:pt x="1942" y="263"/>
                      </a:lnTo>
                      <a:lnTo>
                        <a:pt x="1942" y="263"/>
                      </a:lnTo>
                      <a:lnTo>
                        <a:pt x="1942" y="264"/>
                      </a:lnTo>
                      <a:lnTo>
                        <a:pt x="1956" y="264"/>
                      </a:lnTo>
                      <a:lnTo>
                        <a:pt x="1956" y="264"/>
                      </a:lnTo>
                      <a:lnTo>
                        <a:pt x="1959" y="264"/>
                      </a:lnTo>
                      <a:lnTo>
                        <a:pt x="1959" y="265"/>
                      </a:lnTo>
                      <a:lnTo>
                        <a:pt x="1960" y="265"/>
                      </a:lnTo>
                      <a:lnTo>
                        <a:pt x="1960" y="266"/>
                      </a:lnTo>
                      <a:lnTo>
                        <a:pt x="1961" y="266"/>
                      </a:lnTo>
                      <a:lnTo>
                        <a:pt x="1961" y="267"/>
                      </a:lnTo>
                      <a:lnTo>
                        <a:pt x="1963" y="267"/>
                      </a:lnTo>
                      <a:lnTo>
                        <a:pt x="1963" y="267"/>
                      </a:lnTo>
                      <a:lnTo>
                        <a:pt x="1973" y="267"/>
                      </a:lnTo>
                      <a:lnTo>
                        <a:pt x="1974" y="268"/>
                      </a:lnTo>
                      <a:lnTo>
                        <a:pt x="2000" y="268"/>
                      </a:lnTo>
                      <a:lnTo>
                        <a:pt x="2000" y="269"/>
                      </a:lnTo>
                      <a:lnTo>
                        <a:pt x="2001" y="269"/>
                      </a:lnTo>
                      <a:lnTo>
                        <a:pt x="2001" y="270"/>
                      </a:lnTo>
                      <a:lnTo>
                        <a:pt x="2004" y="270"/>
                      </a:lnTo>
                      <a:lnTo>
                        <a:pt x="2004" y="272"/>
                      </a:lnTo>
                      <a:lnTo>
                        <a:pt x="2025" y="272"/>
                      </a:lnTo>
                      <a:lnTo>
                        <a:pt x="2025" y="272"/>
                      </a:lnTo>
                      <a:lnTo>
                        <a:pt x="2041" y="272"/>
                      </a:lnTo>
                      <a:lnTo>
                        <a:pt x="2041" y="273"/>
                      </a:lnTo>
                      <a:lnTo>
                        <a:pt x="2046" y="273"/>
                      </a:lnTo>
                      <a:lnTo>
                        <a:pt x="2046" y="274"/>
                      </a:lnTo>
                      <a:lnTo>
                        <a:pt x="2046" y="274"/>
                      </a:lnTo>
                      <a:lnTo>
                        <a:pt x="2046" y="275"/>
                      </a:lnTo>
                      <a:lnTo>
                        <a:pt x="2056" y="275"/>
                      </a:lnTo>
                      <a:lnTo>
                        <a:pt x="2056" y="276"/>
                      </a:lnTo>
                      <a:lnTo>
                        <a:pt x="2058" y="276"/>
                      </a:lnTo>
                      <a:lnTo>
                        <a:pt x="2058" y="276"/>
                      </a:lnTo>
                      <a:lnTo>
                        <a:pt x="2062" y="276"/>
                      </a:lnTo>
                      <a:lnTo>
                        <a:pt x="2062" y="277"/>
                      </a:lnTo>
                      <a:lnTo>
                        <a:pt x="2065" y="277"/>
                      </a:lnTo>
                      <a:lnTo>
                        <a:pt x="2065" y="278"/>
                      </a:lnTo>
                      <a:lnTo>
                        <a:pt x="2071" y="278"/>
                      </a:lnTo>
                      <a:lnTo>
                        <a:pt x="2071" y="280"/>
                      </a:lnTo>
                      <a:lnTo>
                        <a:pt x="2074" y="280"/>
                      </a:lnTo>
                      <a:lnTo>
                        <a:pt x="2074" y="281"/>
                      </a:lnTo>
                      <a:lnTo>
                        <a:pt x="2084" y="281"/>
                      </a:lnTo>
                      <a:lnTo>
                        <a:pt x="2084" y="281"/>
                      </a:lnTo>
                      <a:lnTo>
                        <a:pt x="2094" y="281"/>
                      </a:lnTo>
                      <a:lnTo>
                        <a:pt x="2094" y="282"/>
                      </a:lnTo>
                      <a:lnTo>
                        <a:pt x="2097" y="282"/>
                      </a:lnTo>
                      <a:lnTo>
                        <a:pt x="2097" y="283"/>
                      </a:lnTo>
                      <a:lnTo>
                        <a:pt x="2098" y="283"/>
                      </a:lnTo>
                      <a:lnTo>
                        <a:pt x="2098" y="284"/>
                      </a:lnTo>
                      <a:lnTo>
                        <a:pt x="2112" y="284"/>
                      </a:lnTo>
                      <a:lnTo>
                        <a:pt x="2112" y="285"/>
                      </a:lnTo>
                      <a:lnTo>
                        <a:pt x="2122" y="285"/>
                      </a:lnTo>
                      <a:lnTo>
                        <a:pt x="2122" y="286"/>
                      </a:lnTo>
                      <a:lnTo>
                        <a:pt x="2129" y="286"/>
                      </a:lnTo>
                      <a:lnTo>
                        <a:pt x="2129" y="287"/>
                      </a:lnTo>
                      <a:lnTo>
                        <a:pt x="2132" y="287"/>
                      </a:lnTo>
                      <a:lnTo>
                        <a:pt x="2132" y="287"/>
                      </a:lnTo>
                      <a:lnTo>
                        <a:pt x="2135" y="287"/>
                      </a:lnTo>
                      <a:lnTo>
                        <a:pt x="2135" y="288"/>
                      </a:lnTo>
                      <a:lnTo>
                        <a:pt x="2141" y="288"/>
                      </a:lnTo>
                      <a:lnTo>
                        <a:pt x="2141" y="290"/>
                      </a:lnTo>
                      <a:lnTo>
                        <a:pt x="2142" y="290"/>
                      </a:lnTo>
                      <a:lnTo>
                        <a:pt x="2142" y="291"/>
                      </a:lnTo>
                      <a:lnTo>
                        <a:pt x="2145" y="291"/>
                      </a:lnTo>
                      <a:lnTo>
                        <a:pt x="2145" y="293"/>
                      </a:lnTo>
                      <a:lnTo>
                        <a:pt x="2157" y="293"/>
                      </a:lnTo>
                      <a:lnTo>
                        <a:pt x="2157" y="293"/>
                      </a:lnTo>
                      <a:lnTo>
                        <a:pt x="2159" y="293"/>
                      </a:lnTo>
                      <a:lnTo>
                        <a:pt x="2159" y="294"/>
                      </a:lnTo>
                      <a:lnTo>
                        <a:pt x="2170" y="294"/>
                      </a:lnTo>
                      <a:lnTo>
                        <a:pt x="2170" y="295"/>
                      </a:lnTo>
                      <a:lnTo>
                        <a:pt x="2173" y="295"/>
                      </a:lnTo>
                      <a:lnTo>
                        <a:pt x="2173" y="296"/>
                      </a:lnTo>
                      <a:lnTo>
                        <a:pt x="2179" y="296"/>
                      </a:lnTo>
                      <a:lnTo>
                        <a:pt x="2179" y="297"/>
                      </a:lnTo>
                      <a:lnTo>
                        <a:pt x="2192" y="297"/>
                      </a:lnTo>
                      <a:lnTo>
                        <a:pt x="2193" y="297"/>
                      </a:lnTo>
                      <a:lnTo>
                        <a:pt x="2197" y="297"/>
                      </a:lnTo>
                      <a:lnTo>
                        <a:pt x="2197" y="298"/>
                      </a:lnTo>
                      <a:lnTo>
                        <a:pt x="2198" y="298"/>
                      </a:lnTo>
                      <a:lnTo>
                        <a:pt x="2198" y="299"/>
                      </a:lnTo>
                      <a:lnTo>
                        <a:pt x="2198" y="299"/>
                      </a:lnTo>
                      <a:lnTo>
                        <a:pt x="2199" y="300"/>
                      </a:lnTo>
                      <a:lnTo>
                        <a:pt x="2207" y="300"/>
                      </a:lnTo>
                      <a:lnTo>
                        <a:pt x="2208" y="301"/>
                      </a:lnTo>
                      <a:lnTo>
                        <a:pt x="2215" y="301"/>
                      </a:lnTo>
                      <a:lnTo>
                        <a:pt x="2215" y="302"/>
                      </a:lnTo>
                      <a:lnTo>
                        <a:pt x="2218" y="302"/>
                      </a:lnTo>
                      <a:lnTo>
                        <a:pt x="2218" y="303"/>
                      </a:lnTo>
                      <a:lnTo>
                        <a:pt x="2228" y="303"/>
                      </a:lnTo>
                      <a:lnTo>
                        <a:pt x="2228" y="303"/>
                      </a:lnTo>
                      <a:lnTo>
                        <a:pt x="2232" y="303"/>
                      </a:lnTo>
                      <a:lnTo>
                        <a:pt x="2232" y="305"/>
                      </a:lnTo>
                      <a:lnTo>
                        <a:pt x="2233" y="305"/>
                      </a:lnTo>
                      <a:lnTo>
                        <a:pt x="2233" y="305"/>
                      </a:lnTo>
                      <a:lnTo>
                        <a:pt x="2235" y="305"/>
                      </a:lnTo>
                      <a:lnTo>
                        <a:pt x="2235" y="306"/>
                      </a:lnTo>
                      <a:lnTo>
                        <a:pt x="2241" y="306"/>
                      </a:lnTo>
                      <a:lnTo>
                        <a:pt x="2241" y="307"/>
                      </a:lnTo>
                      <a:lnTo>
                        <a:pt x="2248" y="307"/>
                      </a:lnTo>
                      <a:lnTo>
                        <a:pt x="2248" y="308"/>
                      </a:lnTo>
                      <a:lnTo>
                        <a:pt x="2256" y="308"/>
                      </a:lnTo>
                      <a:lnTo>
                        <a:pt x="2256" y="309"/>
                      </a:lnTo>
                      <a:lnTo>
                        <a:pt x="2259" y="309"/>
                      </a:lnTo>
                      <a:lnTo>
                        <a:pt x="2259" y="309"/>
                      </a:lnTo>
                      <a:lnTo>
                        <a:pt x="2296" y="309"/>
                      </a:lnTo>
                      <a:lnTo>
                        <a:pt x="2296" y="311"/>
                      </a:lnTo>
                      <a:lnTo>
                        <a:pt x="2320" y="311"/>
                      </a:lnTo>
                      <a:lnTo>
                        <a:pt x="2320" y="311"/>
                      </a:lnTo>
                      <a:lnTo>
                        <a:pt x="2327" y="311"/>
                      </a:lnTo>
                      <a:lnTo>
                        <a:pt x="2327" y="313"/>
                      </a:lnTo>
                      <a:lnTo>
                        <a:pt x="2352" y="313"/>
                      </a:lnTo>
                      <a:lnTo>
                        <a:pt x="2352" y="313"/>
                      </a:lnTo>
                      <a:lnTo>
                        <a:pt x="2365" y="313"/>
                      </a:lnTo>
                      <a:lnTo>
                        <a:pt x="2365" y="314"/>
                      </a:lnTo>
                      <a:lnTo>
                        <a:pt x="2381" y="314"/>
                      </a:lnTo>
                      <a:lnTo>
                        <a:pt x="2381" y="315"/>
                      </a:lnTo>
                      <a:lnTo>
                        <a:pt x="2388" y="315"/>
                      </a:lnTo>
                      <a:lnTo>
                        <a:pt x="2388" y="316"/>
                      </a:lnTo>
                      <a:lnTo>
                        <a:pt x="2393" y="316"/>
                      </a:lnTo>
                      <a:lnTo>
                        <a:pt x="2393" y="317"/>
                      </a:lnTo>
                      <a:lnTo>
                        <a:pt x="2400" y="317"/>
                      </a:lnTo>
                      <a:lnTo>
                        <a:pt x="2400" y="318"/>
                      </a:lnTo>
                      <a:lnTo>
                        <a:pt x="2401" y="318"/>
                      </a:lnTo>
                      <a:lnTo>
                        <a:pt x="2401" y="319"/>
                      </a:lnTo>
                      <a:lnTo>
                        <a:pt x="2406" y="319"/>
                      </a:lnTo>
                      <a:lnTo>
                        <a:pt x="2406" y="320"/>
                      </a:lnTo>
                      <a:lnTo>
                        <a:pt x="2407" y="320"/>
                      </a:lnTo>
                      <a:lnTo>
                        <a:pt x="2407" y="320"/>
                      </a:lnTo>
                      <a:lnTo>
                        <a:pt x="2407" y="320"/>
                      </a:lnTo>
                      <a:lnTo>
                        <a:pt x="2407" y="321"/>
                      </a:lnTo>
                      <a:lnTo>
                        <a:pt x="2408" y="321"/>
                      </a:lnTo>
                      <a:lnTo>
                        <a:pt x="2408" y="322"/>
                      </a:lnTo>
                      <a:lnTo>
                        <a:pt x="2413" y="322"/>
                      </a:lnTo>
                      <a:lnTo>
                        <a:pt x="2413" y="323"/>
                      </a:lnTo>
                      <a:lnTo>
                        <a:pt x="2413" y="323"/>
                      </a:lnTo>
                      <a:lnTo>
                        <a:pt x="2413" y="324"/>
                      </a:lnTo>
                      <a:lnTo>
                        <a:pt x="2421" y="324"/>
                      </a:lnTo>
                      <a:lnTo>
                        <a:pt x="2421" y="325"/>
                      </a:lnTo>
                      <a:lnTo>
                        <a:pt x="2434" y="325"/>
                      </a:lnTo>
                      <a:lnTo>
                        <a:pt x="2434" y="326"/>
                      </a:lnTo>
                      <a:lnTo>
                        <a:pt x="2440" y="326"/>
                      </a:lnTo>
                      <a:lnTo>
                        <a:pt x="2440" y="327"/>
                      </a:lnTo>
                      <a:lnTo>
                        <a:pt x="2448" y="327"/>
                      </a:lnTo>
                      <a:lnTo>
                        <a:pt x="2448" y="328"/>
                      </a:lnTo>
                      <a:lnTo>
                        <a:pt x="2453" y="328"/>
                      </a:lnTo>
                      <a:lnTo>
                        <a:pt x="2453" y="329"/>
                      </a:lnTo>
                      <a:lnTo>
                        <a:pt x="2485" y="329"/>
                      </a:lnTo>
                      <a:lnTo>
                        <a:pt x="2485" y="329"/>
                      </a:lnTo>
                      <a:lnTo>
                        <a:pt x="2490" y="329"/>
                      </a:lnTo>
                      <a:lnTo>
                        <a:pt x="2490" y="331"/>
                      </a:lnTo>
                      <a:lnTo>
                        <a:pt x="2492" y="331"/>
                      </a:lnTo>
                      <a:lnTo>
                        <a:pt x="2492" y="331"/>
                      </a:lnTo>
                      <a:lnTo>
                        <a:pt x="2504" y="331"/>
                      </a:lnTo>
                      <a:lnTo>
                        <a:pt x="2504" y="332"/>
                      </a:lnTo>
                      <a:lnTo>
                        <a:pt x="2534" y="332"/>
                      </a:lnTo>
                      <a:lnTo>
                        <a:pt x="2534" y="333"/>
                      </a:lnTo>
                      <a:lnTo>
                        <a:pt x="2544" y="333"/>
                      </a:lnTo>
                      <a:lnTo>
                        <a:pt x="2544" y="334"/>
                      </a:lnTo>
                      <a:lnTo>
                        <a:pt x="2549" y="334"/>
                      </a:lnTo>
                      <a:lnTo>
                        <a:pt x="2549" y="335"/>
                      </a:lnTo>
                      <a:lnTo>
                        <a:pt x="2551" y="335"/>
                      </a:lnTo>
                      <a:lnTo>
                        <a:pt x="2551" y="336"/>
                      </a:lnTo>
                      <a:lnTo>
                        <a:pt x="2567" y="336"/>
                      </a:lnTo>
                      <a:lnTo>
                        <a:pt x="2567" y="337"/>
                      </a:lnTo>
                      <a:lnTo>
                        <a:pt x="2574" y="337"/>
                      </a:lnTo>
                      <a:lnTo>
                        <a:pt x="2574" y="338"/>
                      </a:lnTo>
                      <a:lnTo>
                        <a:pt x="2582" y="338"/>
                      </a:lnTo>
                      <a:lnTo>
                        <a:pt x="2582" y="339"/>
                      </a:lnTo>
                      <a:lnTo>
                        <a:pt x="2585" y="339"/>
                      </a:lnTo>
                      <a:lnTo>
                        <a:pt x="2585" y="340"/>
                      </a:lnTo>
                      <a:lnTo>
                        <a:pt x="2586" y="340"/>
                      </a:lnTo>
                      <a:lnTo>
                        <a:pt x="2586" y="341"/>
                      </a:lnTo>
                      <a:lnTo>
                        <a:pt x="2586" y="341"/>
                      </a:lnTo>
                      <a:lnTo>
                        <a:pt x="2586" y="342"/>
                      </a:lnTo>
                      <a:lnTo>
                        <a:pt x="2589" y="342"/>
                      </a:lnTo>
                      <a:lnTo>
                        <a:pt x="2589" y="343"/>
                      </a:lnTo>
                      <a:lnTo>
                        <a:pt x="2589" y="343"/>
                      </a:lnTo>
                      <a:lnTo>
                        <a:pt x="2590" y="344"/>
                      </a:lnTo>
                      <a:lnTo>
                        <a:pt x="2597" y="344"/>
                      </a:lnTo>
                      <a:lnTo>
                        <a:pt x="2597" y="344"/>
                      </a:lnTo>
                      <a:lnTo>
                        <a:pt x="2605" y="344"/>
                      </a:lnTo>
                      <a:lnTo>
                        <a:pt x="2605" y="346"/>
                      </a:lnTo>
                      <a:lnTo>
                        <a:pt x="2609" y="346"/>
                      </a:lnTo>
                      <a:lnTo>
                        <a:pt x="2609" y="346"/>
                      </a:lnTo>
                      <a:lnTo>
                        <a:pt x="2620" y="346"/>
                      </a:lnTo>
                      <a:lnTo>
                        <a:pt x="2620" y="347"/>
                      </a:lnTo>
                      <a:lnTo>
                        <a:pt x="2626" y="347"/>
                      </a:lnTo>
                      <a:lnTo>
                        <a:pt x="2626" y="349"/>
                      </a:lnTo>
                      <a:lnTo>
                        <a:pt x="2627" y="349"/>
                      </a:lnTo>
                      <a:lnTo>
                        <a:pt x="2627" y="349"/>
                      </a:lnTo>
                      <a:lnTo>
                        <a:pt x="2630" y="349"/>
                      </a:lnTo>
                      <a:lnTo>
                        <a:pt x="2630" y="350"/>
                      </a:lnTo>
                      <a:lnTo>
                        <a:pt x="2639" y="350"/>
                      </a:lnTo>
                      <a:lnTo>
                        <a:pt x="2639" y="351"/>
                      </a:lnTo>
                      <a:lnTo>
                        <a:pt x="2647" y="351"/>
                      </a:lnTo>
                      <a:lnTo>
                        <a:pt x="2647" y="352"/>
                      </a:lnTo>
                      <a:lnTo>
                        <a:pt x="2660" y="352"/>
                      </a:lnTo>
                      <a:lnTo>
                        <a:pt x="2660" y="353"/>
                      </a:lnTo>
                      <a:lnTo>
                        <a:pt x="2667" y="353"/>
                      </a:lnTo>
                      <a:lnTo>
                        <a:pt x="2667" y="354"/>
                      </a:lnTo>
                      <a:lnTo>
                        <a:pt x="2670" y="354"/>
                      </a:lnTo>
                      <a:lnTo>
                        <a:pt x="2670" y="355"/>
                      </a:lnTo>
                      <a:lnTo>
                        <a:pt x="2680" y="355"/>
                      </a:lnTo>
                      <a:lnTo>
                        <a:pt x="2680" y="356"/>
                      </a:lnTo>
                      <a:lnTo>
                        <a:pt x="2682" y="356"/>
                      </a:lnTo>
                      <a:lnTo>
                        <a:pt x="2682" y="357"/>
                      </a:lnTo>
                      <a:lnTo>
                        <a:pt x="2683" y="357"/>
                      </a:lnTo>
                      <a:lnTo>
                        <a:pt x="2683" y="358"/>
                      </a:lnTo>
                      <a:lnTo>
                        <a:pt x="2688" y="358"/>
                      </a:lnTo>
                      <a:lnTo>
                        <a:pt x="2688" y="359"/>
                      </a:lnTo>
                      <a:lnTo>
                        <a:pt x="2691" y="359"/>
                      </a:lnTo>
                      <a:lnTo>
                        <a:pt x="2691" y="360"/>
                      </a:lnTo>
                      <a:lnTo>
                        <a:pt x="2697" y="360"/>
                      </a:lnTo>
                      <a:lnTo>
                        <a:pt x="2697" y="361"/>
                      </a:lnTo>
                      <a:lnTo>
                        <a:pt x="2700" y="361"/>
                      </a:lnTo>
                      <a:lnTo>
                        <a:pt x="2700" y="362"/>
                      </a:lnTo>
                      <a:lnTo>
                        <a:pt x="2702" y="362"/>
                      </a:lnTo>
                      <a:lnTo>
                        <a:pt x="2702" y="363"/>
                      </a:lnTo>
                      <a:lnTo>
                        <a:pt x="2712" y="363"/>
                      </a:lnTo>
                      <a:lnTo>
                        <a:pt x="2712" y="364"/>
                      </a:lnTo>
                      <a:lnTo>
                        <a:pt x="2729" y="364"/>
                      </a:lnTo>
                      <a:lnTo>
                        <a:pt x="2729" y="365"/>
                      </a:lnTo>
                      <a:lnTo>
                        <a:pt x="2733" y="365"/>
                      </a:lnTo>
                      <a:lnTo>
                        <a:pt x="2733" y="366"/>
                      </a:lnTo>
                      <a:lnTo>
                        <a:pt x="2747" y="366"/>
                      </a:lnTo>
                      <a:lnTo>
                        <a:pt x="2747" y="367"/>
                      </a:lnTo>
                      <a:lnTo>
                        <a:pt x="2748" y="367"/>
                      </a:lnTo>
                      <a:lnTo>
                        <a:pt x="2748" y="368"/>
                      </a:lnTo>
                      <a:lnTo>
                        <a:pt x="2752" y="368"/>
                      </a:lnTo>
                      <a:lnTo>
                        <a:pt x="2752" y="369"/>
                      </a:lnTo>
                      <a:lnTo>
                        <a:pt x="2761" y="369"/>
                      </a:lnTo>
                      <a:lnTo>
                        <a:pt x="2761" y="370"/>
                      </a:lnTo>
                      <a:lnTo>
                        <a:pt x="2770" y="370"/>
                      </a:lnTo>
                      <a:lnTo>
                        <a:pt x="2770" y="371"/>
                      </a:lnTo>
                      <a:lnTo>
                        <a:pt x="2773" y="371"/>
                      </a:lnTo>
                      <a:lnTo>
                        <a:pt x="2773" y="372"/>
                      </a:lnTo>
                      <a:lnTo>
                        <a:pt x="2780" y="372"/>
                      </a:lnTo>
                      <a:lnTo>
                        <a:pt x="2780" y="373"/>
                      </a:lnTo>
                      <a:lnTo>
                        <a:pt x="2782" y="373"/>
                      </a:lnTo>
                      <a:lnTo>
                        <a:pt x="2782" y="374"/>
                      </a:lnTo>
                      <a:lnTo>
                        <a:pt x="2785" y="374"/>
                      </a:lnTo>
                      <a:lnTo>
                        <a:pt x="2785" y="375"/>
                      </a:lnTo>
                      <a:lnTo>
                        <a:pt x="2793" y="375"/>
                      </a:lnTo>
                      <a:lnTo>
                        <a:pt x="2793" y="376"/>
                      </a:lnTo>
                      <a:lnTo>
                        <a:pt x="2800" y="376"/>
                      </a:lnTo>
                      <a:lnTo>
                        <a:pt x="2800" y="377"/>
                      </a:lnTo>
                      <a:lnTo>
                        <a:pt x="2811" y="377"/>
                      </a:lnTo>
                      <a:lnTo>
                        <a:pt x="2811" y="378"/>
                      </a:lnTo>
                      <a:lnTo>
                        <a:pt x="2817" y="378"/>
                      </a:lnTo>
                      <a:lnTo>
                        <a:pt x="2817" y="379"/>
                      </a:lnTo>
                      <a:lnTo>
                        <a:pt x="2821" y="379"/>
                      </a:lnTo>
                      <a:lnTo>
                        <a:pt x="2821" y="380"/>
                      </a:lnTo>
                      <a:lnTo>
                        <a:pt x="2847" y="380"/>
                      </a:lnTo>
                      <a:lnTo>
                        <a:pt x="2847" y="381"/>
                      </a:lnTo>
                      <a:lnTo>
                        <a:pt x="2848" y="381"/>
                      </a:lnTo>
                      <a:lnTo>
                        <a:pt x="2848" y="382"/>
                      </a:lnTo>
                      <a:lnTo>
                        <a:pt x="2857" y="382"/>
                      </a:lnTo>
                      <a:lnTo>
                        <a:pt x="2857" y="383"/>
                      </a:lnTo>
                      <a:lnTo>
                        <a:pt x="2863" y="383"/>
                      </a:lnTo>
                      <a:lnTo>
                        <a:pt x="2863" y="384"/>
                      </a:lnTo>
                      <a:lnTo>
                        <a:pt x="2869" y="384"/>
                      </a:lnTo>
                      <a:lnTo>
                        <a:pt x="2869" y="385"/>
                      </a:lnTo>
                      <a:lnTo>
                        <a:pt x="2877" y="385"/>
                      </a:lnTo>
                      <a:lnTo>
                        <a:pt x="2877" y="386"/>
                      </a:lnTo>
                      <a:lnTo>
                        <a:pt x="2878" y="386"/>
                      </a:lnTo>
                      <a:lnTo>
                        <a:pt x="2878" y="387"/>
                      </a:lnTo>
                      <a:lnTo>
                        <a:pt x="2887" y="387"/>
                      </a:lnTo>
                      <a:lnTo>
                        <a:pt x="2887" y="388"/>
                      </a:lnTo>
                      <a:lnTo>
                        <a:pt x="2897" y="388"/>
                      </a:lnTo>
                      <a:lnTo>
                        <a:pt x="2897" y="389"/>
                      </a:lnTo>
                      <a:lnTo>
                        <a:pt x="2914" y="389"/>
                      </a:lnTo>
                      <a:lnTo>
                        <a:pt x="2914" y="390"/>
                      </a:lnTo>
                      <a:lnTo>
                        <a:pt x="2923" y="390"/>
                      </a:lnTo>
                      <a:lnTo>
                        <a:pt x="2923" y="391"/>
                      </a:lnTo>
                      <a:lnTo>
                        <a:pt x="2925" y="391"/>
                      </a:lnTo>
                      <a:lnTo>
                        <a:pt x="2925" y="392"/>
                      </a:lnTo>
                      <a:lnTo>
                        <a:pt x="2930" y="392"/>
                      </a:lnTo>
                      <a:lnTo>
                        <a:pt x="2930" y="393"/>
                      </a:lnTo>
                      <a:lnTo>
                        <a:pt x="2945" y="393"/>
                      </a:lnTo>
                      <a:lnTo>
                        <a:pt x="2945" y="394"/>
                      </a:lnTo>
                      <a:lnTo>
                        <a:pt x="2947" y="394"/>
                      </a:lnTo>
                      <a:lnTo>
                        <a:pt x="2947" y="395"/>
                      </a:lnTo>
                      <a:lnTo>
                        <a:pt x="2952" y="395"/>
                      </a:lnTo>
                      <a:lnTo>
                        <a:pt x="2952" y="396"/>
                      </a:lnTo>
                      <a:lnTo>
                        <a:pt x="2955" y="396"/>
                      </a:lnTo>
                      <a:lnTo>
                        <a:pt x="2955" y="397"/>
                      </a:lnTo>
                      <a:lnTo>
                        <a:pt x="2961" y="397"/>
                      </a:lnTo>
                      <a:lnTo>
                        <a:pt x="2961" y="398"/>
                      </a:lnTo>
                      <a:lnTo>
                        <a:pt x="2979" y="398"/>
                      </a:lnTo>
                      <a:lnTo>
                        <a:pt x="2979" y="399"/>
                      </a:lnTo>
                      <a:lnTo>
                        <a:pt x="2981" y="399"/>
                      </a:lnTo>
                      <a:lnTo>
                        <a:pt x="2981" y="400"/>
                      </a:lnTo>
                      <a:lnTo>
                        <a:pt x="2997" y="400"/>
                      </a:lnTo>
                      <a:lnTo>
                        <a:pt x="2997" y="401"/>
                      </a:lnTo>
                      <a:lnTo>
                        <a:pt x="3002" y="401"/>
                      </a:lnTo>
                      <a:lnTo>
                        <a:pt x="3002" y="402"/>
                      </a:lnTo>
                      <a:lnTo>
                        <a:pt x="3002" y="402"/>
                      </a:lnTo>
                      <a:lnTo>
                        <a:pt x="3002" y="405"/>
                      </a:lnTo>
                      <a:lnTo>
                        <a:pt x="3022" y="405"/>
                      </a:lnTo>
                      <a:lnTo>
                        <a:pt x="3022" y="406"/>
                      </a:lnTo>
                      <a:lnTo>
                        <a:pt x="3031" y="406"/>
                      </a:lnTo>
                      <a:lnTo>
                        <a:pt x="3031" y="406"/>
                      </a:lnTo>
                      <a:lnTo>
                        <a:pt x="3039" y="406"/>
                      </a:lnTo>
                      <a:lnTo>
                        <a:pt x="3039" y="408"/>
                      </a:lnTo>
                      <a:lnTo>
                        <a:pt x="3062" y="408"/>
                      </a:lnTo>
                      <a:lnTo>
                        <a:pt x="3062" y="409"/>
                      </a:lnTo>
                      <a:lnTo>
                        <a:pt x="3071" y="409"/>
                      </a:lnTo>
                      <a:lnTo>
                        <a:pt x="3071" y="410"/>
                      </a:lnTo>
                      <a:lnTo>
                        <a:pt x="3079" y="410"/>
                      </a:lnTo>
                      <a:lnTo>
                        <a:pt x="3079" y="411"/>
                      </a:lnTo>
                      <a:lnTo>
                        <a:pt x="3081" y="411"/>
                      </a:lnTo>
                      <a:lnTo>
                        <a:pt x="3081" y="412"/>
                      </a:lnTo>
                      <a:lnTo>
                        <a:pt x="3088" y="412"/>
                      </a:lnTo>
                      <a:lnTo>
                        <a:pt x="3088" y="413"/>
                      </a:lnTo>
                      <a:lnTo>
                        <a:pt x="3096" y="413"/>
                      </a:lnTo>
                      <a:lnTo>
                        <a:pt x="3096" y="414"/>
                      </a:lnTo>
                      <a:lnTo>
                        <a:pt x="3103" y="414"/>
                      </a:lnTo>
                      <a:lnTo>
                        <a:pt x="3103" y="415"/>
                      </a:lnTo>
                      <a:lnTo>
                        <a:pt x="3110" y="415"/>
                      </a:lnTo>
                      <a:lnTo>
                        <a:pt x="3110" y="416"/>
                      </a:lnTo>
                      <a:lnTo>
                        <a:pt x="3119" y="416"/>
                      </a:lnTo>
                      <a:lnTo>
                        <a:pt x="3119" y="417"/>
                      </a:lnTo>
                      <a:lnTo>
                        <a:pt x="3131" y="417"/>
                      </a:lnTo>
                      <a:lnTo>
                        <a:pt x="3131" y="418"/>
                      </a:lnTo>
                      <a:lnTo>
                        <a:pt x="3131" y="418"/>
                      </a:lnTo>
                      <a:lnTo>
                        <a:pt x="3131" y="420"/>
                      </a:lnTo>
                      <a:lnTo>
                        <a:pt x="3134" y="420"/>
                      </a:lnTo>
                      <a:lnTo>
                        <a:pt x="3134" y="421"/>
                      </a:lnTo>
                      <a:lnTo>
                        <a:pt x="3135" y="421"/>
                      </a:lnTo>
                      <a:lnTo>
                        <a:pt x="3135" y="422"/>
                      </a:lnTo>
                      <a:lnTo>
                        <a:pt x="3158" y="422"/>
                      </a:lnTo>
                      <a:lnTo>
                        <a:pt x="3158" y="423"/>
                      </a:lnTo>
                      <a:lnTo>
                        <a:pt x="3159" y="423"/>
                      </a:lnTo>
                      <a:lnTo>
                        <a:pt x="3159" y="424"/>
                      </a:lnTo>
                      <a:lnTo>
                        <a:pt x="3162" y="424"/>
                      </a:lnTo>
                      <a:lnTo>
                        <a:pt x="3162" y="425"/>
                      </a:lnTo>
                      <a:lnTo>
                        <a:pt x="3182" y="425"/>
                      </a:lnTo>
                      <a:lnTo>
                        <a:pt x="3182" y="426"/>
                      </a:lnTo>
                      <a:lnTo>
                        <a:pt x="3183" y="426"/>
                      </a:lnTo>
                      <a:lnTo>
                        <a:pt x="3183" y="427"/>
                      </a:lnTo>
                      <a:lnTo>
                        <a:pt x="3183" y="427"/>
                      </a:lnTo>
                      <a:lnTo>
                        <a:pt x="3183" y="428"/>
                      </a:lnTo>
                      <a:lnTo>
                        <a:pt x="3184" y="428"/>
                      </a:lnTo>
                      <a:lnTo>
                        <a:pt x="3184" y="429"/>
                      </a:lnTo>
                      <a:lnTo>
                        <a:pt x="3189" y="429"/>
                      </a:lnTo>
                      <a:lnTo>
                        <a:pt x="3189" y="430"/>
                      </a:lnTo>
                      <a:lnTo>
                        <a:pt x="3192" y="430"/>
                      </a:lnTo>
                      <a:lnTo>
                        <a:pt x="3192" y="432"/>
                      </a:lnTo>
                      <a:lnTo>
                        <a:pt x="3202" y="432"/>
                      </a:lnTo>
                      <a:lnTo>
                        <a:pt x="3202" y="433"/>
                      </a:lnTo>
                      <a:lnTo>
                        <a:pt x="3207" y="433"/>
                      </a:lnTo>
                      <a:lnTo>
                        <a:pt x="3207" y="434"/>
                      </a:lnTo>
                      <a:lnTo>
                        <a:pt x="3213" y="434"/>
                      </a:lnTo>
                      <a:lnTo>
                        <a:pt x="3213" y="435"/>
                      </a:lnTo>
                      <a:lnTo>
                        <a:pt x="3215" y="435"/>
                      </a:lnTo>
                      <a:lnTo>
                        <a:pt x="3215" y="436"/>
                      </a:lnTo>
                      <a:lnTo>
                        <a:pt x="3218" y="436"/>
                      </a:lnTo>
                    </a:path>
                  </a:pathLst>
                </a:custGeom>
                <a:noFill/>
                <a:ln w="19050" cap="rnd">
                  <a:solidFill>
                    <a:srgbClr val="666666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ＭＳ ゴシック"/>
                    <a:ea typeface="ＭＳ ゴシック"/>
                    <a:cs typeface="+mn-cs"/>
                  </a:endParaRPr>
                </a:p>
              </p:txBody>
            </p:sp>
          </p:grpSp>
          <p:grpSp>
            <p:nvGrpSpPr>
              <p:cNvPr id="20" name="グループ化 19">
                <a:extLst>
                  <a:ext uri="{FF2B5EF4-FFF2-40B4-BE49-F238E27FC236}">
                    <a16:creationId xmlns:a16="http://schemas.microsoft.com/office/drawing/2014/main" id="{7C68F1EC-2DE6-56CF-D478-E6917443A93B}"/>
                  </a:ext>
                </a:extLst>
              </p:cNvPr>
              <p:cNvGrpSpPr/>
              <p:nvPr/>
            </p:nvGrpSpPr>
            <p:grpSpPr>
              <a:xfrm>
                <a:off x="629134" y="1726457"/>
                <a:ext cx="198178" cy="4005132"/>
                <a:chOff x="629134" y="1726457"/>
                <a:chExt cx="198178" cy="4005132"/>
              </a:xfrm>
            </p:grpSpPr>
            <p:sp>
              <p:nvSpPr>
                <p:cNvPr id="21" name="Rectangle 1832">
                  <a:extLst>
                    <a:ext uri="{FF2B5EF4-FFF2-40B4-BE49-F238E27FC236}">
                      <a16:creationId xmlns:a16="http://schemas.microsoft.com/office/drawing/2014/main" id="{47E08DE3-4A94-F3F3-E944-7DECAE6B63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9134" y="1726457"/>
                  <a:ext cx="192361" cy="153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ja-JP" sz="1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rPr>
                    <a:t>1</a:t>
                  </a:r>
                  <a:r>
                    <a:rPr kumimoji="0" lang="en-US" altLang="ja-JP" sz="1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rPr>
                    <a:t>00</a:t>
                  </a:r>
                  <a:endParaRPr kumimoji="0" lang="ja-JP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ゴシック"/>
                    <a:cs typeface="+mn-cs"/>
                  </a:endParaRPr>
                </a:p>
              </p:txBody>
            </p:sp>
            <p:sp>
              <p:nvSpPr>
                <p:cNvPr id="22" name="Rectangle 1833">
                  <a:extLst>
                    <a:ext uri="{FF2B5EF4-FFF2-40B4-BE49-F238E27FC236}">
                      <a16:creationId xmlns:a16="http://schemas.microsoft.com/office/drawing/2014/main" id="{E7D0EF82-DF07-5092-BD34-46F8C08BDD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426" y="2106617"/>
                  <a:ext cx="128240" cy="153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ja-JP" sz="1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rPr>
                    <a:t>90</a:t>
                  </a:r>
                  <a:endParaRPr kumimoji="0" lang="ja-JP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ゴシック"/>
                    <a:cs typeface="+mn-cs"/>
                  </a:endParaRPr>
                </a:p>
              </p:txBody>
            </p:sp>
            <p:sp>
              <p:nvSpPr>
                <p:cNvPr id="23" name="Rectangle 1834">
                  <a:extLst>
                    <a:ext uri="{FF2B5EF4-FFF2-40B4-BE49-F238E27FC236}">
                      <a16:creationId xmlns:a16="http://schemas.microsoft.com/office/drawing/2014/main" id="{DEFE3433-FD72-919E-E6C2-DDCA6F51D1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426" y="2483758"/>
                  <a:ext cx="128240" cy="153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ja-JP" sz="1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rPr>
                    <a:t>80</a:t>
                  </a:r>
                  <a:endParaRPr kumimoji="0" lang="ja-JP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ゴシック"/>
                    <a:cs typeface="+mn-cs"/>
                  </a:endParaRPr>
                </a:p>
              </p:txBody>
            </p:sp>
            <p:sp>
              <p:nvSpPr>
                <p:cNvPr id="24" name="Rectangle 1835">
                  <a:extLst>
                    <a:ext uri="{FF2B5EF4-FFF2-40B4-BE49-F238E27FC236}">
                      <a16:creationId xmlns:a16="http://schemas.microsoft.com/office/drawing/2014/main" id="{D7CCAC01-C154-95A5-7F0D-060BBB3735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426" y="2879738"/>
                  <a:ext cx="128240" cy="153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ja-JP" sz="1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rPr>
                    <a:t>70</a:t>
                  </a:r>
                  <a:endParaRPr kumimoji="0" lang="ja-JP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ゴシック"/>
                    <a:cs typeface="+mn-cs"/>
                  </a:endParaRPr>
                </a:p>
              </p:txBody>
            </p:sp>
            <p:sp>
              <p:nvSpPr>
                <p:cNvPr id="25" name="Rectangle 1836">
                  <a:extLst>
                    <a:ext uri="{FF2B5EF4-FFF2-40B4-BE49-F238E27FC236}">
                      <a16:creationId xmlns:a16="http://schemas.microsoft.com/office/drawing/2014/main" id="{3639AEEA-DCCB-667A-8410-3F92BDE5D9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426" y="3265505"/>
                  <a:ext cx="128240" cy="153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ja-JP" sz="1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rPr>
                    <a:t>60</a:t>
                  </a:r>
                  <a:endParaRPr kumimoji="0" lang="ja-JP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ゴシック"/>
                    <a:cs typeface="+mn-cs"/>
                  </a:endParaRPr>
                </a:p>
              </p:txBody>
            </p:sp>
            <p:sp>
              <p:nvSpPr>
                <p:cNvPr id="26" name="Rectangle 1837">
                  <a:extLst>
                    <a:ext uri="{FF2B5EF4-FFF2-40B4-BE49-F238E27FC236}">
                      <a16:creationId xmlns:a16="http://schemas.microsoft.com/office/drawing/2014/main" id="{793073A6-26A4-AD68-1CA4-AFC9950A95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426" y="3646510"/>
                  <a:ext cx="128240" cy="153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ja-JP" sz="1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rPr>
                    <a:t>50</a:t>
                  </a:r>
                  <a:endParaRPr kumimoji="0" lang="ja-JP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ゴシック"/>
                    <a:cs typeface="+mn-cs"/>
                  </a:endParaRPr>
                </a:p>
              </p:txBody>
            </p:sp>
            <p:sp>
              <p:nvSpPr>
                <p:cNvPr id="27" name="Rectangle 1838">
                  <a:extLst>
                    <a:ext uri="{FF2B5EF4-FFF2-40B4-BE49-F238E27FC236}">
                      <a16:creationId xmlns:a16="http://schemas.microsoft.com/office/drawing/2014/main" id="{21622D75-1E4F-E287-BE5F-5C40A84746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426" y="4038627"/>
                  <a:ext cx="128240" cy="153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ja-JP" sz="1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rPr>
                    <a:t>40</a:t>
                  </a:r>
                  <a:endParaRPr kumimoji="0" lang="ja-JP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ゴシック"/>
                    <a:cs typeface="+mn-cs"/>
                  </a:endParaRPr>
                </a:p>
              </p:txBody>
            </p:sp>
            <p:sp>
              <p:nvSpPr>
                <p:cNvPr id="28" name="Rectangle 1839">
                  <a:extLst>
                    <a:ext uri="{FF2B5EF4-FFF2-40B4-BE49-F238E27FC236}">
                      <a16:creationId xmlns:a16="http://schemas.microsoft.com/office/drawing/2014/main" id="{61D99B56-0EC2-C5EE-BCF7-39B2963692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426" y="4416457"/>
                  <a:ext cx="128240" cy="153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ja-JP" sz="1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rPr>
                    <a:t>30</a:t>
                  </a:r>
                  <a:endParaRPr kumimoji="0" lang="ja-JP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ゴシック"/>
                    <a:cs typeface="+mn-cs"/>
                  </a:endParaRPr>
                </a:p>
              </p:txBody>
            </p:sp>
            <p:sp>
              <p:nvSpPr>
                <p:cNvPr id="29" name="Rectangle 1840">
                  <a:extLst>
                    <a:ext uri="{FF2B5EF4-FFF2-40B4-BE49-F238E27FC236}">
                      <a16:creationId xmlns:a16="http://schemas.microsoft.com/office/drawing/2014/main" id="{EA7C6208-1CF2-6B44-7A45-907ED877C7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426" y="4811749"/>
                  <a:ext cx="128240" cy="153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ja-JP" sz="1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rPr>
                    <a:t>20</a:t>
                  </a:r>
                  <a:endParaRPr kumimoji="0" lang="ja-JP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ゴシック"/>
                    <a:cs typeface="+mn-cs"/>
                  </a:endParaRPr>
                </a:p>
              </p:txBody>
            </p:sp>
            <p:sp>
              <p:nvSpPr>
                <p:cNvPr id="30" name="Rectangle 1841">
                  <a:extLst>
                    <a:ext uri="{FF2B5EF4-FFF2-40B4-BE49-F238E27FC236}">
                      <a16:creationId xmlns:a16="http://schemas.microsoft.com/office/drawing/2014/main" id="{D9FA7B05-1245-7BDE-8110-F4C6393D0B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8426" y="5189578"/>
                  <a:ext cx="128240" cy="153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ja-JP" sz="1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rPr>
                    <a:t>10</a:t>
                  </a:r>
                  <a:endParaRPr kumimoji="0" lang="ja-JP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ゴシック"/>
                    <a:cs typeface="+mn-cs"/>
                  </a:endParaRPr>
                </a:p>
              </p:txBody>
            </p:sp>
            <p:sp>
              <p:nvSpPr>
                <p:cNvPr id="31" name="Rectangle 1842">
                  <a:extLst>
                    <a:ext uri="{FF2B5EF4-FFF2-40B4-BE49-F238E27FC236}">
                      <a16:creationId xmlns:a16="http://schemas.microsoft.com/office/drawing/2014/main" id="{D2C3E73F-81DE-DA76-2385-C6031A81BD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3192" y="5577701"/>
                  <a:ext cx="64120" cy="153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ja-JP" sz="1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rPr>
                    <a:t>0</a:t>
                  </a:r>
                  <a:endParaRPr kumimoji="0" lang="ja-JP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ゴシック"/>
                    <a:cs typeface="+mn-cs"/>
                  </a:endParaRPr>
                </a:p>
              </p:txBody>
            </p:sp>
          </p:grpSp>
        </p:grpSp>
        <p:sp>
          <p:nvSpPr>
            <p:cNvPr id="135" name="Freeform 151">
              <a:extLst>
                <a:ext uri="{FF2B5EF4-FFF2-40B4-BE49-F238E27FC236}">
                  <a16:creationId xmlns:a16="http://schemas.microsoft.com/office/drawing/2014/main" id="{20F8240C-FE5F-C95B-A606-4D4A7DE75E8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9675" y="1806575"/>
              <a:ext cx="5108575" cy="658813"/>
            </a:xfrm>
            <a:custGeom>
              <a:avLst/>
              <a:gdLst>
                <a:gd name="T0" fmla="*/ 0 w 3218"/>
                <a:gd name="T1" fmla="*/ 0 h 415"/>
                <a:gd name="T2" fmla="*/ 4 w 3218"/>
                <a:gd name="T3" fmla="*/ 0 h 415"/>
                <a:gd name="T4" fmla="*/ 10 w 3218"/>
                <a:gd name="T5" fmla="*/ 5 h 415"/>
                <a:gd name="T6" fmla="*/ 16 w 3218"/>
                <a:gd name="T7" fmla="*/ 10 h 415"/>
                <a:gd name="T8" fmla="*/ 26 w 3218"/>
                <a:gd name="T9" fmla="*/ 16 h 415"/>
                <a:gd name="T10" fmla="*/ 28 w 3218"/>
                <a:gd name="T11" fmla="*/ 21 h 415"/>
                <a:gd name="T12" fmla="*/ 30 w 3218"/>
                <a:gd name="T13" fmla="*/ 26 h 415"/>
                <a:gd name="T14" fmla="*/ 41 w 3218"/>
                <a:gd name="T15" fmla="*/ 31 h 415"/>
                <a:gd name="T16" fmla="*/ 45 w 3218"/>
                <a:gd name="T17" fmla="*/ 37 h 415"/>
                <a:gd name="T18" fmla="*/ 50 w 3218"/>
                <a:gd name="T19" fmla="*/ 42 h 415"/>
                <a:gd name="T20" fmla="*/ 59 w 3218"/>
                <a:gd name="T21" fmla="*/ 47 h 415"/>
                <a:gd name="T22" fmla="*/ 62 w 3218"/>
                <a:gd name="T23" fmla="*/ 52 h 415"/>
                <a:gd name="T24" fmla="*/ 67 w 3218"/>
                <a:gd name="T25" fmla="*/ 58 h 415"/>
                <a:gd name="T26" fmla="*/ 75 w 3218"/>
                <a:gd name="T27" fmla="*/ 63 h 415"/>
                <a:gd name="T28" fmla="*/ 93 w 3218"/>
                <a:gd name="T29" fmla="*/ 68 h 415"/>
                <a:gd name="T30" fmla="*/ 124 w 3218"/>
                <a:gd name="T31" fmla="*/ 74 h 415"/>
                <a:gd name="T32" fmla="*/ 127 w 3218"/>
                <a:gd name="T33" fmla="*/ 79 h 415"/>
                <a:gd name="T34" fmla="*/ 130 w 3218"/>
                <a:gd name="T35" fmla="*/ 84 h 415"/>
                <a:gd name="T36" fmla="*/ 142 w 3218"/>
                <a:gd name="T37" fmla="*/ 90 h 415"/>
                <a:gd name="T38" fmla="*/ 222 w 3218"/>
                <a:gd name="T39" fmla="*/ 95 h 415"/>
                <a:gd name="T40" fmla="*/ 261 w 3218"/>
                <a:gd name="T41" fmla="*/ 101 h 415"/>
                <a:gd name="T42" fmla="*/ 267 w 3218"/>
                <a:gd name="T43" fmla="*/ 107 h 415"/>
                <a:gd name="T44" fmla="*/ 290 w 3218"/>
                <a:gd name="T45" fmla="*/ 113 h 415"/>
                <a:gd name="T46" fmla="*/ 381 w 3218"/>
                <a:gd name="T47" fmla="*/ 118 h 415"/>
                <a:gd name="T48" fmla="*/ 510 w 3218"/>
                <a:gd name="T49" fmla="*/ 124 h 415"/>
                <a:gd name="T50" fmla="*/ 607 w 3218"/>
                <a:gd name="T51" fmla="*/ 130 h 415"/>
                <a:gd name="T52" fmla="*/ 712 w 3218"/>
                <a:gd name="T53" fmla="*/ 136 h 415"/>
                <a:gd name="T54" fmla="*/ 763 w 3218"/>
                <a:gd name="T55" fmla="*/ 143 h 415"/>
                <a:gd name="T56" fmla="*/ 814 w 3218"/>
                <a:gd name="T57" fmla="*/ 149 h 415"/>
                <a:gd name="T58" fmla="*/ 1044 w 3218"/>
                <a:gd name="T59" fmla="*/ 156 h 415"/>
                <a:gd name="T60" fmla="*/ 1156 w 3218"/>
                <a:gd name="T61" fmla="*/ 163 h 415"/>
                <a:gd name="T62" fmla="*/ 1313 w 3218"/>
                <a:gd name="T63" fmla="*/ 170 h 415"/>
                <a:gd name="T64" fmla="*/ 1334 w 3218"/>
                <a:gd name="T65" fmla="*/ 178 h 415"/>
                <a:gd name="T66" fmla="*/ 1378 w 3218"/>
                <a:gd name="T67" fmla="*/ 187 h 415"/>
                <a:gd name="T68" fmla="*/ 1630 w 3218"/>
                <a:gd name="T69" fmla="*/ 195 h 415"/>
                <a:gd name="T70" fmla="*/ 1688 w 3218"/>
                <a:gd name="T71" fmla="*/ 204 h 415"/>
                <a:gd name="T72" fmla="*/ 1737 w 3218"/>
                <a:gd name="T73" fmla="*/ 213 h 415"/>
                <a:gd name="T74" fmla="*/ 1816 w 3218"/>
                <a:gd name="T75" fmla="*/ 223 h 415"/>
                <a:gd name="T76" fmla="*/ 1922 w 3218"/>
                <a:gd name="T77" fmla="*/ 232 h 415"/>
                <a:gd name="T78" fmla="*/ 2041 w 3218"/>
                <a:gd name="T79" fmla="*/ 243 h 415"/>
                <a:gd name="T80" fmla="*/ 2046 w 3218"/>
                <a:gd name="T81" fmla="*/ 254 h 415"/>
                <a:gd name="T82" fmla="*/ 2056 w 3218"/>
                <a:gd name="T83" fmla="*/ 265 h 415"/>
                <a:gd name="T84" fmla="*/ 2197 w 3218"/>
                <a:gd name="T85" fmla="*/ 276 h 415"/>
                <a:gd name="T86" fmla="*/ 2381 w 3218"/>
                <a:gd name="T87" fmla="*/ 288 h 415"/>
                <a:gd name="T88" fmla="*/ 2407 w 3218"/>
                <a:gd name="T89" fmla="*/ 300 h 415"/>
                <a:gd name="T90" fmla="*/ 2567 w 3218"/>
                <a:gd name="T91" fmla="*/ 314 h 415"/>
                <a:gd name="T92" fmla="*/ 2586 w 3218"/>
                <a:gd name="T93" fmla="*/ 329 h 415"/>
                <a:gd name="T94" fmla="*/ 2680 w 3218"/>
                <a:gd name="T95" fmla="*/ 344 h 415"/>
                <a:gd name="T96" fmla="*/ 2747 w 3218"/>
                <a:gd name="T97" fmla="*/ 359 h 415"/>
                <a:gd name="T98" fmla="*/ 2945 w 3218"/>
                <a:gd name="T99" fmla="*/ 375 h 415"/>
                <a:gd name="T100" fmla="*/ 3135 w 3218"/>
                <a:gd name="T101" fmla="*/ 394 h 415"/>
                <a:gd name="T102" fmla="*/ 3218 w 3218"/>
                <a:gd name="T103" fmla="*/ 415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218" h="4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5"/>
                  </a:lnTo>
                  <a:lnTo>
                    <a:pt x="10" y="5"/>
                  </a:lnTo>
                  <a:lnTo>
                    <a:pt x="10" y="10"/>
                  </a:lnTo>
                  <a:lnTo>
                    <a:pt x="16" y="10"/>
                  </a:lnTo>
                  <a:lnTo>
                    <a:pt x="16" y="16"/>
                  </a:lnTo>
                  <a:lnTo>
                    <a:pt x="26" y="16"/>
                  </a:lnTo>
                  <a:lnTo>
                    <a:pt x="26" y="21"/>
                  </a:lnTo>
                  <a:lnTo>
                    <a:pt x="28" y="21"/>
                  </a:lnTo>
                  <a:lnTo>
                    <a:pt x="28" y="26"/>
                  </a:lnTo>
                  <a:lnTo>
                    <a:pt x="30" y="26"/>
                  </a:lnTo>
                  <a:lnTo>
                    <a:pt x="30" y="31"/>
                  </a:lnTo>
                  <a:lnTo>
                    <a:pt x="41" y="31"/>
                  </a:lnTo>
                  <a:lnTo>
                    <a:pt x="41" y="37"/>
                  </a:lnTo>
                  <a:lnTo>
                    <a:pt x="45" y="37"/>
                  </a:lnTo>
                  <a:lnTo>
                    <a:pt x="45" y="42"/>
                  </a:lnTo>
                  <a:lnTo>
                    <a:pt x="50" y="42"/>
                  </a:lnTo>
                  <a:lnTo>
                    <a:pt x="50" y="47"/>
                  </a:lnTo>
                  <a:lnTo>
                    <a:pt x="59" y="47"/>
                  </a:lnTo>
                  <a:lnTo>
                    <a:pt x="59" y="52"/>
                  </a:lnTo>
                  <a:lnTo>
                    <a:pt x="62" y="52"/>
                  </a:lnTo>
                  <a:lnTo>
                    <a:pt x="62" y="58"/>
                  </a:lnTo>
                  <a:lnTo>
                    <a:pt x="67" y="58"/>
                  </a:lnTo>
                  <a:lnTo>
                    <a:pt x="67" y="63"/>
                  </a:lnTo>
                  <a:lnTo>
                    <a:pt x="75" y="63"/>
                  </a:lnTo>
                  <a:lnTo>
                    <a:pt x="75" y="68"/>
                  </a:lnTo>
                  <a:lnTo>
                    <a:pt x="93" y="68"/>
                  </a:lnTo>
                  <a:lnTo>
                    <a:pt x="93" y="74"/>
                  </a:lnTo>
                  <a:lnTo>
                    <a:pt x="124" y="74"/>
                  </a:lnTo>
                  <a:lnTo>
                    <a:pt x="124" y="79"/>
                  </a:lnTo>
                  <a:lnTo>
                    <a:pt x="127" y="79"/>
                  </a:lnTo>
                  <a:lnTo>
                    <a:pt x="127" y="84"/>
                  </a:lnTo>
                  <a:lnTo>
                    <a:pt x="130" y="84"/>
                  </a:lnTo>
                  <a:lnTo>
                    <a:pt x="130" y="90"/>
                  </a:lnTo>
                  <a:lnTo>
                    <a:pt x="142" y="90"/>
                  </a:lnTo>
                  <a:lnTo>
                    <a:pt x="142" y="95"/>
                  </a:lnTo>
                  <a:lnTo>
                    <a:pt x="222" y="95"/>
                  </a:lnTo>
                  <a:lnTo>
                    <a:pt x="222" y="101"/>
                  </a:lnTo>
                  <a:lnTo>
                    <a:pt x="261" y="101"/>
                  </a:lnTo>
                  <a:lnTo>
                    <a:pt x="261" y="107"/>
                  </a:lnTo>
                  <a:lnTo>
                    <a:pt x="267" y="107"/>
                  </a:lnTo>
                  <a:lnTo>
                    <a:pt x="267" y="113"/>
                  </a:lnTo>
                  <a:lnTo>
                    <a:pt x="290" y="113"/>
                  </a:lnTo>
                  <a:lnTo>
                    <a:pt x="290" y="118"/>
                  </a:lnTo>
                  <a:lnTo>
                    <a:pt x="381" y="118"/>
                  </a:lnTo>
                  <a:lnTo>
                    <a:pt x="381" y="124"/>
                  </a:lnTo>
                  <a:lnTo>
                    <a:pt x="510" y="124"/>
                  </a:lnTo>
                  <a:lnTo>
                    <a:pt x="510" y="130"/>
                  </a:lnTo>
                  <a:lnTo>
                    <a:pt x="607" y="130"/>
                  </a:lnTo>
                  <a:lnTo>
                    <a:pt x="607" y="136"/>
                  </a:lnTo>
                  <a:lnTo>
                    <a:pt x="712" y="136"/>
                  </a:lnTo>
                  <a:lnTo>
                    <a:pt x="712" y="143"/>
                  </a:lnTo>
                  <a:lnTo>
                    <a:pt x="763" y="143"/>
                  </a:lnTo>
                  <a:lnTo>
                    <a:pt x="763" y="149"/>
                  </a:lnTo>
                  <a:lnTo>
                    <a:pt x="814" y="149"/>
                  </a:lnTo>
                  <a:lnTo>
                    <a:pt x="814" y="156"/>
                  </a:lnTo>
                  <a:lnTo>
                    <a:pt x="1044" y="156"/>
                  </a:lnTo>
                  <a:lnTo>
                    <a:pt x="1044" y="163"/>
                  </a:lnTo>
                  <a:lnTo>
                    <a:pt x="1156" y="163"/>
                  </a:lnTo>
                  <a:lnTo>
                    <a:pt x="1156" y="170"/>
                  </a:lnTo>
                  <a:lnTo>
                    <a:pt x="1313" y="170"/>
                  </a:lnTo>
                  <a:lnTo>
                    <a:pt x="1313" y="178"/>
                  </a:lnTo>
                  <a:lnTo>
                    <a:pt x="1334" y="178"/>
                  </a:lnTo>
                  <a:lnTo>
                    <a:pt x="1334" y="187"/>
                  </a:lnTo>
                  <a:lnTo>
                    <a:pt x="1378" y="187"/>
                  </a:lnTo>
                  <a:lnTo>
                    <a:pt x="1378" y="195"/>
                  </a:lnTo>
                  <a:lnTo>
                    <a:pt x="1630" y="195"/>
                  </a:lnTo>
                  <a:lnTo>
                    <a:pt x="1630" y="204"/>
                  </a:lnTo>
                  <a:lnTo>
                    <a:pt x="1688" y="204"/>
                  </a:lnTo>
                  <a:lnTo>
                    <a:pt x="1688" y="213"/>
                  </a:lnTo>
                  <a:lnTo>
                    <a:pt x="1737" y="213"/>
                  </a:lnTo>
                  <a:lnTo>
                    <a:pt x="1737" y="223"/>
                  </a:lnTo>
                  <a:lnTo>
                    <a:pt x="1816" y="223"/>
                  </a:lnTo>
                  <a:lnTo>
                    <a:pt x="1816" y="232"/>
                  </a:lnTo>
                  <a:lnTo>
                    <a:pt x="1922" y="232"/>
                  </a:lnTo>
                  <a:lnTo>
                    <a:pt x="1922" y="243"/>
                  </a:lnTo>
                  <a:lnTo>
                    <a:pt x="2041" y="243"/>
                  </a:lnTo>
                  <a:lnTo>
                    <a:pt x="2041" y="254"/>
                  </a:lnTo>
                  <a:lnTo>
                    <a:pt x="2046" y="254"/>
                  </a:lnTo>
                  <a:lnTo>
                    <a:pt x="2046" y="265"/>
                  </a:lnTo>
                  <a:lnTo>
                    <a:pt x="2056" y="265"/>
                  </a:lnTo>
                  <a:lnTo>
                    <a:pt x="2056" y="276"/>
                  </a:lnTo>
                  <a:lnTo>
                    <a:pt x="2197" y="276"/>
                  </a:lnTo>
                  <a:lnTo>
                    <a:pt x="2197" y="288"/>
                  </a:lnTo>
                  <a:lnTo>
                    <a:pt x="2381" y="288"/>
                  </a:lnTo>
                  <a:lnTo>
                    <a:pt x="2381" y="300"/>
                  </a:lnTo>
                  <a:lnTo>
                    <a:pt x="2407" y="300"/>
                  </a:lnTo>
                  <a:lnTo>
                    <a:pt x="2407" y="314"/>
                  </a:lnTo>
                  <a:lnTo>
                    <a:pt x="2567" y="314"/>
                  </a:lnTo>
                  <a:lnTo>
                    <a:pt x="2567" y="329"/>
                  </a:lnTo>
                  <a:lnTo>
                    <a:pt x="2586" y="329"/>
                  </a:lnTo>
                  <a:lnTo>
                    <a:pt x="2586" y="344"/>
                  </a:lnTo>
                  <a:lnTo>
                    <a:pt x="2680" y="344"/>
                  </a:lnTo>
                  <a:lnTo>
                    <a:pt x="2680" y="359"/>
                  </a:lnTo>
                  <a:lnTo>
                    <a:pt x="2747" y="359"/>
                  </a:lnTo>
                  <a:lnTo>
                    <a:pt x="2747" y="375"/>
                  </a:lnTo>
                  <a:lnTo>
                    <a:pt x="2945" y="375"/>
                  </a:lnTo>
                  <a:lnTo>
                    <a:pt x="2945" y="394"/>
                  </a:lnTo>
                  <a:lnTo>
                    <a:pt x="3135" y="394"/>
                  </a:lnTo>
                  <a:lnTo>
                    <a:pt x="3135" y="415"/>
                  </a:lnTo>
                  <a:lnTo>
                    <a:pt x="3218" y="415"/>
                  </a:lnTo>
                </a:path>
              </a:pathLst>
            </a:custGeom>
            <a:noFill/>
            <a:ln w="19050" cap="rnd">
              <a:solidFill>
                <a:srgbClr val="2EB8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/>
                <a:ea typeface="ＭＳ ゴシック"/>
                <a:cs typeface="+mn-cs"/>
              </a:endParaRPr>
            </a:p>
          </p:txBody>
        </p:sp>
        <p:sp>
          <p:nvSpPr>
            <p:cNvPr id="136" name="Freeform 201">
              <a:extLst>
                <a:ext uri="{FF2B5EF4-FFF2-40B4-BE49-F238E27FC236}">
                  <a16:creationId xmlns:a16="http://schemas.microsoft.com/office/drawing/2014/main" id="{C96B37FD-A85E-6762-0AB0-52D7ADD09B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9675" y="1806575"/>
              <a:ext cx="5108575" cy="2001838"/>
            </a:xfrm>
            <a:custGeom>
              <a:avLst/>
              <a:gdLst>
                <a:gd name="T0" fmla="*/ 0 w 3218"/>
                <a:gd name="T1" fmla="*/ 0 h 1261"/>
                <a:gd name="T2" fmla="*/ 75 w 3218"/>
                <a:gd name="T3" fmla="*/ 0 h 1261"/>
                <a:gd name="T4" fmla="*/ 75 w 3218"/>
                <a:gd name="T5" fmla="*/ 84 h 1261"/>
                <a:gd name="T6" fmla="*/ 194 w 3218"/>
                <a:gd name="T7" fmla="*/ 84 h 1261"/>
                <a:gd name="T8" fmla="*/ 194 w 3218"/>
                <a:gd name="T9" fmla="*/ 174 h 1261"/>
                <a:gd name="T10" fmla="*/ 330 w 3218"/>
                <a:gd name="T11" fmla="*/ 174 h 1261"/>
                <a:gd name="T12" fmla="*/ 330 w 3218"/>
                <a:gd name="T13" fmla="*/ 272 h 1261"/>
                <a:gd name="T14" fmla="*/ 362 w 3218"/>
                <a:gd name="T15" fmla="*/ 272 h 1261"/>
                <a:gd name="T16" fmla="*/ 362 w 3218"/>
                <a:gd name="T17" fmla="*/ 375 h 1261"/>
                <a:gd name="T18" fmla="*/ 529 w 3218"/>
                <a:gd name="T19" fmla="*/ 375 h 1261"/>
                <a:gd name="T20" fmla="*/ 529 w 3218"/>
                <a:gd name="T21" fmla="*/ 483 h 1261"/>
                <a:gd name="T22" fmla="*/ 604 w 3218"/>
                <a:gd name="T23" fmla="*/ 483 h 1261"/>
                <a:gd name="T24" fmla="*/ 604 w 3218"/>
                <a:gd name="T25" fmla="*/ 591 h 1261"/>
                <a:gd name="T26" fmla="*/ 1726 w 3218"/>
                <a:gd name="T27" fmla="*/ 591 h 1261"/>
                <a:gd name="T28" fmla="*/ 1726 w 3218"/>
                <a:gd name="T29" fmla="*/ 795 h 1261"/>
                <a:gd name="T30" fmla="*/ 2187 w 3218"/>
                <a:gd name="T31" fmla="*/ 795 h 1261"/>
                <a:gd name="T32" fmla="*/ 2187 w 3218"/>
                <a:gd name="T33" fmla="*/ 1028 h 1261"/>
                <a:gd name="T34" fmla="*/ 2765 w 3218"/>
                <a:gd name="T35" fmla="*/ 1028 h 1261"/>
                <a:gd name="T36" fmla="*/ 2765 w 3218"/>
                <a:gd name="T37" fmla="*/ 1261 h 1261"/>
                <a:gd name="T38" fmla="*/ 3218 w 3218"/>
                <a:gd name="T39" fmla="*/ 1261 h 1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18" h="1261">
                  <a:moveTo>
                    <a:pt x="0" y="0"/>
                  </a:moveTo>
                  <a:lnTo>
                    <a:pt x="75" y="0"/>
                  </a:lnTo>
                  <a:lnTo>
                    <a:pt x="75" y="84"/>
                  </a:lnTo>
                  <a:lnTo>
                    <a:pt x="194" y="84"/>
                  </a:lnTo>
                  <a:lnTo>
                    <a:pt x="194" y="174"/>
                  </a:lnTo>
                  <a:lnTo>
                    <a:pt x="330" y="174"/>
                  </a:lnTo>
                  <a:lnTo>
                    <a:pt x="330" y="272"/>
                  </a:lnTo>
                  <a:lnTo>
                    <a:pt x="362" y="272"/>
                  </a:lnTo>
                  <a:lnTo>
                    <a:pt x="362" y="375"/>
                  </a:lnTo>
                  <a:lnTo>
                    <a:pt x="529" y="375"/>
                  </a:lnTo>
                  <a:lnTo>
                    <a:pt x="529" y="483"/>
                  </a:lnTo>
                  <a:lnTo>
                    <a:pt x="604" y="483"/>
                  </a:lnTo>
                  <a:lnTo>
                    <a:pt x="604" y="591"/>
                  </a:lnTo>
                  <a:lnTo>
                    <a:pt x="1726" y="591"/>
                  </a:lnTo>
                  <a:lnTo>
                    <a:pt x="1726" y="795"/>
                  </a:lnTo>
                  <a:lnTo>
                    <a:pt x="2187" y="795"/>
                  </a:lnTo>
                  <a:lnTo>
                    <a:pt x="2187" y="1028"/>
                  </a:lnTo>
                  <a:lnTo>
                    <a:pt x="2765" y="1028"/>
                  </a:lnTo>
                  <a:lnTo>
                    <a:pt x="2765" y="1261"/>
                  </a:lnTo>
                  <a:lnTo>
                    <a:pt x="3218" y="1261"/>
                  </a:lnTo>
                </a:path>
              </a:pathLst>
            </a:custGeom>
            <a:noFill/>
            <a:ln w="19050" cap="rnd">
              <a:solidFill>
                <a:srgbClr val="F8981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/>
                <a:ea typeface="ＭＳ ゴシック"/>
                <a:cs typeface="+mn-cs"/>
              </a:endParaRPr>
            </a:p>
          </p:txBody>
        </p:sp>
        <p:sp>
          <p:nvSpPr>
            <p:cNvPr id="137" name="Freeform 251">
              <a:extLst>
                <a:ext uri="{FF2B5EF4-FFF2-40B4-BE49-F238E27FC236}">
                  <a16:creationId xmlns:a16="http://schemas.microsoft.com/office/drawing/2014/main" id="{F3103539-9317-FC59-E206-F0D36569E8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9675" y="1806575"/>
              <a:ext cx="5108575" cy="911225"/>
            </a:xfrm>
            <a:custGeom>
              <a:avLst/>
              <a:gdLst>
                <a:gd name="T0" fmla="*/ 0 w 3218"/>
                <a:gd name="T1" fmla="*/ 9 h 574"/>
                <a:gd name="T2" fmla="*/ 2 w 3218"/>
                <a:gd name="T3" fmla="*/ 15 h 574"/>
                <a:gd name="T4" fmla="*/ 4 w 3218"/>
                <a:gd name="T5" fmla="*/ 24 h 574"/>
                <a:gd name="T6" fmla="*/ 7 w 3218"/>
                <a:gd name="T7" fmla="*/ 33 h 574"/>
                <a:gd name="T8" fmla="*/ 8 w 3218"/>
                <a:gd name="T9" fmla="*/ 48 h 574"/>
                <a:gd name="T10" fmla="*/ 12 w 3218"/>
                <a:gd name="T11" fmla="*/ 54 h 574"/>
                <a:gd name="T12" fmla="*/ 15 w 3218"/>
                <a:gd name="T13" fmla="*/ 64 h 574"/>
                <a:gd name="T14" fmla="*/ 23 w 3218"/>
                <a:gd name="T15" fmla="*/ 70 h 574"/>
                <a:gd name="T16" fmla="*/ 25 w 3218"/>
                <a:gd name="T17" fmla="*/ 85 h 574"/>
                <a:gd name="T18" fmla="*/ 27 w 3218"/>
                <a:gd name="T19" fmla="*/ 91 h 574"/>
                <a:gd name="T20" fmla="*/ 31 w 3218"/>
                <a:gd name="T21" fmla="*/ 100 h 574"/>
                <a:gd name="T22" fmla="*/ 34 w 3218"/>
                <a:gd name="T23" fmla="*/ 106 h 574"/>
                <a:gd name="T24" fmla="*/ 37 w 3218"/>
                <a:gd name="T25" fmla="*/ 115 h 574"/>
                <a:gd name="T26" fmla="*/ 41 w 3218"/>
                <a:gd name="T27" fmla="*/ 124 h 574"/>
                <a:gd name="T28" fmla="*/ 50 w 3218"/>
                <a:gd name="T29" fmla="*/ 134 h 574"/>
                <a:gd name="T30" fmla="*/ 56 w 3218"/>
                <a:gd name="T31" fmla="*/ 146 h 574"/>
                <a:gd name="T32" fmla="*/ 59 w 3218"/>
                <a:gd name="T33" fmla="*/ 155 h 574"/>
                <a:gd name="T34" fmla="*/ 66 w 3218"/>
                <a:gd name="T35" fmla="*/ 161 h 574"/>
                <a:gd name="T36" fmla="*/ 75 w 3218"/>
                <a:gd name="T37" fmla="*/ 170 h 574"/>
                <a:gd name="T38" fmla="*/ 85 w 3218"/>
                <a:gd name="T39" fmla="*/ 176 h 574"/>
                <a:gd name="T40" fmla="*/ 95 w 3218"/>
                <a:gd name="T41" fmla="*/ 185 h 574"/>
                <a:gd name="T42" fmla="*/ 113 w 3218"/>
                <a:gd name="T43" fmla="*/ 191 h 574"/>
                <a:gd name="T44" fmla="*/ 121 w 3218"/>
                <a:gd name="T45" fmla="*/ 204 h 574"/>
                <a:gd name="T46" fmla="*/ 144 w 3218"/>
                <a:gd name="T47" fmla="*/ 210 h 574"/>
                <a:gd name="T48" fmla="*/ 162 w 3218"/>
                <a:gd name="T49" fmla="*/ 219 h 574"/>
                <a:gd name="T50" fmla="*/ 183 w 3218"/>
                <a:gd name="T51" fmla="*/ 226 h 574"/>
                <a:gd name="T52" fmla="*/ 214 w 3218"/>
                <a:gd name="T53" fmla="*/ 235 h 574"/>
                <a:gd name="T54" fmla="*/ 260 w 3218"/>
                <a:gd name="T55" fmla="*/ 242 h 574"/>
                <a:gd name="T56" fmla="*/ 292 w 3218"/>
                <a:gd name="T57" fmla="*/ 252 h 574"/>
                <a:gd name="T58" fmla="*/ 326 w 3218"/>
                <a:gd name="T59" fmla="*/ 258 h 574"/>
                <a:gd name="T60" fmla="*/ 433 w 3218"/>
                <a:gd name="T61" fmla="*/ 269 h 574"/>
                <a:gd name="T62" fmla="*/ 466 w 3218"/>
                <a:gd name="T63" fmla="*/ 276 h 574"/>
                <a:gd name="T64" fmla="*/ 501 w 3218"/>
                <a:gd name="T65" fmla="*/ 286 h 574"/>
                <a:gd name="T66" fmla="*/ 518 w 3218"/>
                <a:gd name="T67" fmla="*/ 293 h 574"/>
                <a:gd name="T68" fmla="*/ 604 w 3218"/>
                <a:gd name="T69" fmla="*/ 304 h 574"/>
                <a:gd name="T70" fmla="*/ 750 w 3218"/>
                <a:gd name="T71" fmla="*/ 312 h 574"/>
                <a:gd name="T72" fmla="*/ 959 w 3218"/>
                <a:gd name="T73" fmla="*/ 324 h 574"/>
                <a:gd name="T74" fmla="*/ 1139 w 3218"/>
                <a:gd name="T75" fmla="*/ 332 h 574"/>
                <a:gd name="T76" fmla="*/ 1189 w 3218"/>
                <a:gd name="T77" fmla="*/ 346 h 574"/>
                <a:gd name="T78" fmla="*/ 1267 w 3218"/>
                <a:gd name="T79" fmla="*/ 355 h 574"/>
                <a:gd name="T80" fmla="*/ 1414 w 3218"/>
                <a:gd name="T81" fmla="*/ 371 h 574"/>
                <a:gd name="T82" fmla="*/ 1523 w 3218"/>
                <a:gd name="T83" fmla="*/ 381 h 574"/>
                <a:gd name="T84" fmla="*/ 1605 w 3218"/>
                <a:gd name="T85" fmla="*/ 398 h 574"/>
                <a:gd name="T86" fmla="*/ 1685 w 3218"/>
                <a:gd name="T87" fmla="*/ 409 h 574"/>
                <a:gd name="T88" fmla="*/ 1732 w 3218"/>
                <a:gd name="T89" fmla="*/ 427 h 574"/>
                <a:gd name="T90" fmla="*/ 1803 w 3218"/>
                <a:gd name="T91" fmla="*/ 440 h 574"/>
                <a:gd name="T92" fmla="*/ 1839 w 3218"/>
                <a:gd name="T93" fmla="*/ 459 h 574"/>
                <a:gd name="T94" fmla="*/ 2019 w 3218"/>
                <a:gd name="T95" fmla="*/ 473 h 574"/>
                <a:gd name="T96" fmla="*/ 2213 w 3218"/>
                <a:gd name="T97" fmla="*/ 497 h 574"/>
                <a:gd name="T98" fmla="*/ 2302 w 3218"/>
                <a:gd name="T99" fmla="*/ 514 h 574"/>
                <a:gd name="T100" fmla="*/ 2777 w 3218"/>
                <a:gd name="T101" fmla="*/ 546 h 574"/>
                <a:gd name="T102" fmla="*/ 3218 w 3218"/>
                <a:gd name="T103" fmla="*/ 574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218" h="574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12"/>
                  </a:lnTo>
                  <a:lnTo>
                    <a:pt x="1" y="12"/>
                  </a:lnTo>
                  <a:lnTo>
                    <a:pt x="1" y="15"/>
                  </a:lnTo>
                  <a:lnTo>
                    <a:pt x="2" y="15"/>
                  </a:lnTo>
                  <a:lnTo>
                    <a:pt x="2" y="18"/>
                  </a:lnTo>
                  <a:lnTo>
                    <a:pt x="4" y="18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4" y="27"/>
                  </a:lnTo>
                  <a:lnTo>
                    <a:pt x="6" y="27"/>
                  </a:lnTo>
                  <a:lnTo>
                    <a:pt x="6" y="33"/>
                  </a:lnTo>
                  <a:lnTo>
                    <a:pt x="7" y="33"/>
                  </a:lnTo>
                  <a:lnTo>
                    <a:pt x="7" y="39"/>
                  </a:lnTo>
                  <a:lnTo>
                    <a:pt x="8" y="39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8" y="48"/>
                  </a:lnTo>
                  <a:lnTo>
                    <a:pt x="9" y="48"/>
                  </a:lnTo>
                  <a:lnTo>
                    <a:pt x="9" y="51"/>
                  </a:lnTo>
                  <a:lnTo>
                    <a:pt x="9" y="51"/>
                  </a:lnTo>
                  <a:lnTo>
                    <a:pt x="9" y="54"/>
                  </a:lnTo>
                  <a:lnTo>
                    <a:pt x="12" y="54"/>
                  </a:lnTo>
                  <a:lnTo>
                    <a:pt x="12" y="57"/>
                  </a:lnTo>
                  <a:lnTo>
                    <a:pt x="13" y="57"/>
                  </a:lnTo>
                  <a:lnTo>
                    <a:pt x="13" y="61"/>
                  </a:lnTo>
                  <a:lnTo>
                    <a:pt x="15" y="61"/>
                  </a:lnTo>
                  <a:lnTo>
                    <a:pt x="15" y="64"/>
                  </a:lnTo>
                  <a:lnTo>
                    <a:pt x="16" y="64"/>
                  </a:lnTo>
                  <a:lnTo>
                    <a:pt x="16" y="67"/>
                  </a:lnTo>
                  <a:lnTo>
                    <a:pt x="17" y="67"/>
                  </a:lnTo>
                  <a:lnTo>
                    <a:pt x="17" y="70"/>
                  </a:lnTo>
                  <a:lnTo>
                    <a:pt x="23" y="70"/>
                  </a:lnTo>
                  <a:lnTo>
                    <a:pt x="23" y="79"/>
                  </a:lnTo>
                  <a:lnTo>
                    <a:pt x="24" y="79"/>
                  </a:lnTo>
                  <a:lnTo>
                    <a:pt x="24" y="82"/>
                  </a:lnTo>
                  <a:lnTo>
                    <a:pt x="24" y="82"/>
                  </a:lnTo>
                  <a:lnTo>
                    <a:pt x="25" y="85"/>
                  </a:lnTo>
                  <a:lnTo>
                    <a:pt x="25" y="85"/>
                  </a:lnTo>
                  <a:lnTo>
                    <a:pt x="25" y="88"/>
                  </a:lnTo>
                  <a:lnTo>
                    <a:pt x="26" y="88"/>
                  </a:lnTo>
                  <a:lnTo>
                    <a:pt x="26" y="91"/>
                  </a:lnTo>
                  <a:lnTo>
                    <a:pt x="27" y="91"/>
                  </a:lnTo>
                  <a:lnTo>
                    <a:pt x="27" y="94"/>
                  </a:lnTo>
                  <a:lnTo>
                    <a:pt x="28" y="94"/>
                  </a:lnTo>
                  <a:lnTo>
                    <a:pt x="28" y="97"/>
                  </a:lnTo>
                  <a:lnTo>
                    <a:pt x="31" y="97"/>
                  </a:lnTo>
                  <a:lnTo>
                    <a:pt x="31" y="100"/>
                  </a:lnTo>
                  <a:lnTo>
                    <a:pt x="32" y="100"/>
                  </a:lnTo>
                  <a:lnTo>
                    <a:pt x="32" y="103"/>
                  </a:lnTo>
                  <a:lnTo>
                    <a:pt x="32" y="103"/>
                  </a:lnTo>
                  <a:lnTo>
                    <a:pt x="32" y="106"/>
                  </a:lnTo>
                  <a:lnTo>
                    <a:pt x="34" y="106"/>
                  </a:lnTo>
                  <a:lnTo>
                    <a:pt x="34" y="109"/>
                  </a:lnTo>
                  <a:lnTo>
                    <a:pt x="35" y="109"/>
                  </a:lnTo>
                  <a:lnTo>
                    <a:pt x="35" y="112"/>
                  </a:lnTo>
                  <a:lnTo>
                    <a:pt x="37" y="112"/>
                  </a:lnTo>
                  <a:lnTo>
                    <a:pt x="37" y="115"/>
                  </a:lnTo>
                  <a:lnTo>
                    <a:pt x="39" y="115"/>
                  </a:lnTo>
                  <a:lnTo>
                    <a:pt x="39" y="121"/>
                  </a:lnTo>
                  <a:lnTo>
                    <a:pt x="41" y="121"/>
                  </a:lnTo>
                  <a:lnTo>
                    <a:pt x="41" y="124"/>
                  </a:lnTo>
                  <a:lnTo>
                    <a:pt x="41" y="124"/>
                  </a:lnTo>
                  <a:lnTo>
                    <a:pt x="41" y="128"/>
                  </a:lnTo>
                  <a:lnTo>
                    <a:pt x="43" y="128"/>
                  </a:lnTo>
                  <a:lnTo>
                    <a:pt x="43" y="131"/>
                  </a:lnTo>
                  <a:lnTo>
                    <a:pt x="50" y="131"/>
                  </a:lnTo>
                  <a:lnTo>
                    <a:pt x="50" y="134"/>
                  </a:lnTo>
                  <a:lnTo>
                    <a:pt x="52" y="134"/>
                  </a:lnTo>
                  <a:lnTo>
                    <a:pt x="52" y="140"/>
                  </a:lnTo>
                  <a:lnTo>
                    <a:pt x="54" y="140"/>
                  </a:lnTo>
                  <a:lnTo>
                    <a:pt x="54" y="146"/>
                  </a:lnTo>
                  <a:lnTo>
                    <a:pt x="56" y="146"/>
                  </a:lnTo>
                  <a:lnTo>
                    <a:pt x="56" y="149"/>
                  </a:lnTo>
                  <a:lnTo>
                    <a:pt x="58" y="149"/>
                  </a:lnTo>
                  <a:lnTo>
                    <a:pt x="58" y="152"/>
                  </a:lnTo>
                  <a:lnTo>
                    <a:pt x="59" y="152"/>
                  </a:lnTo>
                  <a:lnTo>
                    <a:pt x="59" y="155"/>
                  </a:lnTo>
                  <a:lnTo>
                    <a:pt x="60" y="155"/>
                  </a:lnTo>
                  <a:lnTo>
                    <a:pt x="60" y="158"/>
                  </a:lnTo>
                  <a:lnTo>
                    <a:pt x="65" y="158"/>
                  </a:lnTo>
                  <a:lnTo>
                    <a:pt x="65" y="161"/>
                  </a:lnTo>
                  <a:lnTo>
                    <a:pt x="66" y="161"/>
                  </a:lnTo>
                  <a:lnTo>
                    <a:pt x="66" y="164"/>
                  </a:lnTo>
                  <a:lnTo>
                    <a:pt x="68" y="164"/>
                  </a:lnTo>
                  <a:lnTo>
                    <a:pt x="68" y="167"/>
                  </a:lnTo>
                  <a:lnTo>
                    <a:pt x="75" y="167"/>
                  </a:lnTo>
                  <a:lnTo>
                    <a:pt x="75" y="170"/>
                  </a:lnTo>
                  <a:lnTo>
                    <a:pt x="79" y="170"/>
                  </a:lnTo>
                  <a:lnTo>
                    <a:pt x="79" y="173"/>
                  </a:lnTo>
                  <a:lnTo>
                    <a:pt x="80" y="173"/>
                  </a:lnTo>
                  <a:lnTo>
                    <a:pt x="81" y="176"/>
                  </a:lnTo>
                  <a:lnTo>
                    <a:pt x="85" y="176"/>
                  </a:lnTo>
                  <a:lnTo>
                    <a:pt x="85" y="179"/>
                  </a:lnTo>
                  <a:lnTo>
                    <a:pt x="86" y="179"/>
                  </a:lnTo>
                  <a:lnTo>
                    <a:pt x="86" y="182"/>
                  </a:lnTo>
                  <a:lnTo>
                    <a:pt x="95" y="182"/>
                  </a:lnTo>
                  <a:lnTo>
                    <a:pt x="95" y="185"/>
                  </a:lnTo>
                  <a:lnTo>
                    <a:pt x="104" y="185"/>
                  </a:lnTo>
                  <a:lnTo>
                    <a:pt x="104" y="188"/>
                  </a:lnTo>
                  <a:lnTo>
                    <a:pt x="108" y="188"/>
                  </a:lnTo>
                  <a:lnTo>
                    <a:pt x="108" y="191"/>
                  </a:lnTo>
                  <a:lnTo>
                    <a:pt x="113" y="191"/>
                  </a:lnTo>
                  <a:lnTo>
                    <a:pt x="113" y="195"/>
                  </a:lnTo>
                  <a:lnTo>
                    <a:pt x="116" y="195"/>
                  </a:lnTo>
                  <a:lnTo>
                    <a:pt x="116" y="201"/>
                  </a:lnTo>
                  <a:lnTo>
                    <a:pt x="121" y="201"/>
                  </a:lnTo>
                  <a:lnTo>
                    <a:pt x="121" y="204"/>
                  </a:lnTo>
                  <a:lnTo>
                    <a:pt x="132" y="204"/>
                  </a:lnTo>
                  <a:lnTo>
                    <a:pt x="132" y="207"/>
                  </a:lnTo>
                  <a:lnTo>
                    <a:pt x="137" y="207"/>
                  </a:lnTo>
                  <a:lnTo>
                    <a:pt x="137" y="210"/>
                  </a:lnTo>
                  <a:lnTo>
                    <a:pt x="144" y="210"/>
                  </a:lnTo>
                  <a:lnTo>
                    <a:pt x="144" y="213"/>
                  </a:lnTo>
                  <a:lnTo>
                    <a:pt x="145" y="213"/>
                  </a:lnTo>
                  <a:lnTo>
                    <a:pt x="145" y="216"/>
                  </a:lnTo>
                  <a:lnTo>
                    <a:pt x="162" y="216"/>
                  </a:lnTo>
                  <a:lnTo>
                    <a:pt x="162" y="219"/>
                  </a:lnTo>
                  <a:lnTo>
                    <a:pt x="166" y="219"/>
                  </a:lnTo>
                  <a:lnTo>
                    <a:pt x="166" y="223"/>
                  </a:lnTo>
                  <a:lnTo>
                    <a:pt x="182" y="223"/>
                  </a:lnTo>
                  <a:lnTo>
                    <a:pt x="182" y="226"/>
                  </a:lnTo>
                  <a:lnTo>
                    <a:pt x="183" y="226"/>
                  </a:lnTo>
                  <a:lnTo>
                    <a:pt x="183" y="229"/>
                  </a:lnTo>
                  <a:lnTo>
                    <a:pt x="197" y="229"/>
                  </a:lnTo>
                  <a:lnTo>
                    <a:pt x="197" y="232"/>
                  </a:lnTo>
                  <a:lnTo>
                    <a:pt x="214" y="232"/>
                  </a:lnTo>
                  <a:lnTo>
                    <a:pt x="214" y="235"/>
                  </a:lnTo>
                  <a:lnTo>
                    <a:pt x="223" y="235"/>
                  </a:lnTo>
                  <a:lnTo>
                    <a:pt x="223" y="238"/>
                  </a:lnTo>
                  <a:lnTo>
                    <a:pt x="237" y="238"/>
                  </a:lnTo>
                  <a:lnTo>
                    <a:pt x="237" y="242"/>
                  </a:lnTo>
                  <a:lnTo>
                    <a:pt x="260" y="242"/>
                  </a:lnTo>
                  <a:lnTo>
                    <a:pt x="260" y="245"/>
                  </a:lnTo>
                  <a:lnTo>
                    <a:pt x="272" y="245"/>
                  </a:lnTo>
                  <a:lnTo>
                    <a:pt x="272" y="248"/>
                  </a:lnTo>
                  <a:lnTo>
                    <a:pt x="292" y="248"/>
                  </a:lnTo>
                  <a:lnTo>
                    <a:pt x="292" y="252"/>
                  </a:lnTo>
                  <a:lnTo>
                    <a:pt x="305" y="252"/>
                  </a:lnTo>
                  <a:lnTo>
                    <a:pt x="305" y="255"/>
                  </a:lnTo>
                  <a:lnTo>
                    <a:pt x="312" y="255"/>
                  </a:lnTo>
                  <a:lnTo>
                    <a:pt x="312" y="258"/>
                  </a:lnTo>
                  <a:lnTo>
                    <a:pt x="326" y="258"/>
                  </a:lnTo>
                  <a:lnTo>
                    <a:pt x="326" y="262"/>
                  </a:lnTo>
                  <a:lnTo>
                    <a:pt x="377" y="262"/>
                  </a:lnTo>
                  <a:lnTo>
                    <a:pt x="377" y="265"/>
                  </a:lnTo>
                  <a:lnTo>
                    <a:pt x="433" y="265"/>
                  </a:lnTo>
                  <a:lnTo>
                    <a:pt x="433" y="269"/>
                  </a:lnTo>
                  <a:lnTo>
                    <a:pt x="443" y="269"/>
                  </a:lnTo>
                  <a:lnTo>
                    <a:pt x="443" y="272"/>
                  </a:lnTo>
                  <a:lnTo>
                    <a:pt x="452" y="272"/>
                  </a:lnTo>
                  <a:lnTo>
                    <a:pt x="452" y="276"/>
                  </a:lnTo>
                  <a:lnTo>
                    <a:pt x="466" y="276"/>
                  </a:lnTo>
                  <a:lnTo>
                    <a:pt x="466" y="279"/>
                  </a:lnTo>
                  <a:lnTo>
                    <a:pt x="495" y="279"/>
                  </a:lnTo>
                  <a:lnTo>
                    <a:pt x="495" y="283"/>
                  </a:lnTo>
                  <a:lnTo>
                    <a:pt x="501" y="283"/>
                  </a:lnTo>
                  <a:lnTo>
                    <a:pt x="501" y="286"/>
                  </a:lnTo>
                  <a:lnTo>
                    <a:pt x="504" y="286"/>
                  </a:lnTo>
                  <a:lnTo>
                    <a:pt x="504" y="290"/>
                  </a:lnTo>
                  <a:lnTo>
                    <a:pt x="506" y="290"/>
                  </a:lnTo>
                  <a:lnTo>
                    <a:pt x="506" y="293"/>
                  </a:lnTo>
                  <a:lnTo>
                    <a:pt x="518" y="293"/>
                  </a:lnTo>
                  <a:lnTo>
                    <a:pt x="518" y="297"/>
                  </a:lnTo>
                  <a:lnTo>
                    <a:pt x="558" y="297"/>
                  </a:lnTo>
                  <a:lnTo>
                    <a:pt x="558" y="301"/>
                  </a:lnTo>
                  <a:lnTo>
                    <a:pt x="604" y="301"/>
                  </a:lnTo>
                  <a:lnTo>
                    <a:pt x="604" y="304"/>
                  </a:lnTo>
                  <a:lnTo>
                    <a:pt x="605" y="304"/>
                  </a:lnTo>
                  <a:lnTo>
                    <a:pt x="605" y="308"/>
                  </a:lnTo>
                  <a:lnTo>
                    <a:pt x="639" y="308"/>
                  </a:lnTo>
                  <a:lnTo>
                    <a:pt x="639" y="312"/>
                  </a:lnTo>
                  <a:lnTo>
                    <a:pt x="750" y="312"/>
                  </a:lnTo>
                  <a:lnTo>
                    <a:pt x="750" y="316"/>
                  </a:lnTo>
                  <a:lnTo>
                    <a:pt x="930" y="316"/>
                  </a:lnTo>
                  <a:lnTo>
                    <a:pt x="930" y="320"/>
                  </a:lnTo>
                  <a:lnTo>
                    <a:pt x="959" y="320"/>
                  </a:lnTo>
                  <a:lnTo>
                    <a:pt x="959" y="324"/>
                  </a:lnTo>
                  <a:lnTo>
                    <a:pt x="990" y="324"/>
                  </a:lnTo>
                  <a:lnTo>
                    <a:pt x="990" y="328"/>
                  </a:lnTo>
                  <a:lnTo>
                    <a:pt x="1006" y="328"/>
                  </a:lnTo>
                  <a:lnTo>
                    <a:pt x="1006" y="332"/>
                  </a:lnTo>
                  <a:lnTo>
                    <a:pt x="1139" y="332"/>
                  </a:lnTo>
                  <a:lnTo>
                    <a:pt x="1139" y="337"/>
                  </a:lnTo>
                  <a:lnTo>
                    <a:pt x="1160" y="337"/>
                  </a:lnTo>
                  <a:lnTo>
                    <a:pt x="1160" y="341"/>
                  </a:lnTo>
                  <a:lnTo>
                    <a:pt x="1189" y="341"/>
                  </a:lnTo>
                  <a:lnTo>
                    <a:pt x="1189" y="346"/>
                  </a:lnTo>
                  <a:lnTo>
                    <a:pt x="1198" y="346"/>
                  </a:lnTo>
                  <a:lnTo>
                    <a:pt x="1198" y="350"/>
                  </a:lnTo>
                  <a:lnTo>
                    <a:pt x="1233" y="350"/>
                  </a:lnTo>
                  <a:lnTo>
                    <a:pt x="1233" y="355"/>
                  </a:lnTo>
                  <a:lnTo>
                    <a:pt x="1267" y="355"/>
                  </a:lnTo>
                  <a:lnTo>
                    <a:pt x="1267" y="360"/>
                  </a:lnTo>
                  <a:lnTo>
                    <a:pt x="1402" y="360"/>
                  </a:lnTo>
                  <a:lnTo>
                    <a:pt x="1402" y="365"/>
                  </a:lnTo>
                  <a:lnTo>
                    <a:pt x="1414" y="365"/>
                  </a:lnTo>
                  <a:lnTo>
                    <a:pt x="1414" y="371"/>
                  </a:lnTo>
                  <a:lnTo>
                    <a:pt x="1459" y="371"/>
                  </a:lnTo>
                  <a:lnTo>
                    <a:pt x="1459" y="376"/>
                  </a:lnTo>
                  <a:lnTo>
                    <a:pt x="1495" y="376"/>
                  </a:lnTo>
                  <a:lnTo>
                    <a:pt x="1495" y="381"/>
                  </a:lnTo>
                  <a:lnTo>
                    <a:pt x="1523" y="381"/>
                  </a:lnTo>
                  <a:lnTo>
                    <a:pt x="1523" y="387"/>
                  </a:lnTo>
                  <a:lnTo>
                    <a:pt x="1556" y="387"/>
                  </a:lnTo>
                  <a:lnTo>
                    <a:pt x="1556" y="392"/>
                  </a:lnTo>
                  <a:lnTo>
                    <a:pt x="1605" y="392"/>
                  </a:lnTo>
                  <a:lnTo>
                    <a:pt x="1605" y="398"/>
                  </a:lnTo>
                  <a:lnTo>
                    <a:pt x="1644" y="398"/>
                  </a:lnTo>
                  <a:lnTo>
                    <a:pt x="1644" y="404"/>
                  </a:lnTo>
                  <a:lnTo>
                    <a:pt x="1670" y="404"/>
                  </a:lnTo>
                  <a:lnTo>
                    <a:pt x="1670" y="409"/>
                  </a:lnTo>
                  <a:lnTo>
                    <a:pt x="1685" y="409"/>
                  </a:lnTo>
                  <a:lnTo>
                    <a:pt x="1685" y="415"/>
                  </a:lnTo>
                  <a:lnTo>
                    <a:pt x="1716" y="415"/>
                  </a:lnTo>
                  <a:lnTo>
                    <a:pt x="1716" y="421"/>
                  </a:lnTo>
                  <a:lnTo>
                    <a:pt x="1732" y="421"/>
                  </a:lnTo>
                  <a:lnTo>
                    <a:pt x="1732" y="427"/>
                  </a:lnTo>
                  <a:lnTo>
                    <a:pt x="1781" y="427"/>
                  </a:lnTo>
                  <a:lnTo>
                    <a:pt x="1781" y="434"/>
                  </a:lnTo>
                  <a:lnTo>
                    <a:pt x="1799" y="434"/>
                  </a:lnTo>
                  <a:lnTo>
                    <a:pt x="1799" y="440"/>
                  </a:lnTo>
                  <a:lnTo>
                    <a:pt x="1803" y="440"/>
                  </a:lnTo>
                  <a:lnTo>
                    <a:pt x="1803" y="447"/>
                  </a:lnTo>
                  <a:lnTo>
                    <a:pt x="1804" y="447"/>
                  </a:lnTo>
                  <a:lnTo>
                    <a:pt x="1804" y="453"/>
                  </a:lnTo>
                  <a:lnTo>
                    <a:pt x="1839" y="453"/>
                  </a:lnTo>
                  <a:lnTo>
                    <a:pt x="1839" y="459"/>
                  </a:lnTo>
                  <a:lnTo>
                    <a:pt x="1844" y="459"/>
                  </a:lnTo>
                  <a:lnTo>
                    <a:pt x="1844" y="466"/>
                  </a:lnTo>
                  <a:lnTo>
                    <a:pt x="1932" y="466"/>
                  </a:lnTo>
                  <a:lnTo>
                    <a:pt x="1932" y="473"/>
                  </a:lnTo>
                  <a:lnTo>
                    <a:pt x="2019" y="473"/>
                  </a:lnTo>
                  <a:lnTo>
                    <a:pt x="2019" y="480"/>
                  </a:lnTo>
                  <a:lnTo>
                    <a:pt x="2149" y="480"/>
                  </a:lnTo>
                  <a:lnTo>
                    <a:pt x="2149" y="488"/>
                  </a:lnTo>
                  <a:lnTo>
                    <a:pt x="2213" y="488"/>
                  </a:lnTo>
                  <a:lnTo>
                    <a:pt x="2213" y="497"/>
                  </a:lnTo>
                  <a:lnTo>
                    <a:pt x="2217" y="497"/>
                  </a:lnTo>
                  <a:lnTo>
                    <a:pt x="2217" y="505"/>
                  </a:lnTo>
                  <a:lnTo>
                    <a:pt x="2266" y="505"/>
                  </a:lnTo>
                  <a:lnTo>
                    <a:pt x="2266" y="514"/>
                  </a:lnTo>
                  <a:lnTo>
                    <a:pt x="2302" y="514"/>
                  </a:lnTo>
                  <a:lnTo>
                    <a:pt x="2302" y="522"/>
                  </a:lnTo>
                  <a:lnTo>
                    <a:pt x="2764" y="522"/>
                  </a:lnTo>
                  <a:lnTo>
                    <a:pt x="2764" y="534"/>
                  </a:lnTo>
                  <a:lnTo>
                    <a:pt x="2777" y="534"/>
                  </a:lnTo>
                  <a:lnTo>
                    <a:pt x="2777" y="546"/>
                  </a:lnTo>
                  <a:lnTo>
                    <a:pt x="2943" y="546"/>
                  </a:lnTo>
                  <a:lnTo>
                    <a:pt x="2943" y="559"/>
                  </a:lnTo>
                  <a:lnTo>
                    <a:pt x="3030" y="559"/>
                  </a:lnTo>
                  <a:lnTo>
                    <a:pt x="3030" y="574"/>
                  </a:lnTo>
                  <a:lnTo>
                    <a:pt x="3218" y="574"/>
                  </a:lnTo>
                </a:path>
              </a:pathLst>
            </a:custGeom>
            <a:noFill/>
            <a:ln w="19050" cap="rnd">
              <a:solidFill>
                <a:srgbClr val="FF33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/>
                <a:ea typeface="ＭＳ ゴシック"/>
                <a:cs typeface="+mn-cs"/>
              </a:endParaRPr>
            </a:p>
          </p:txBody>
        </p:sp>
        <p:sp>
          <p:nvSpPr>
            <p:cNvPr id="138" name="Freeform 301">
              <a:extLst>
                <a:ext uri="{FF2B5EF4-FFF2-40B4-BE49-F238E27FC236}">
                  <a16:creationId xmlns:a16="http://schemas.microsoft.com/office/drawing/2014/main" id="{730E086C-B483-F6F3-833C-C08FB8AC9F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0788" y="1787525"/>
              <a:ext cx="5108575" cy="1522413"/>
            </a:xfrm>
            <a:custGeom>
              <a:avLst/>
              <a:gdLst>
                <a:gd name="T0" fmla="*/ 8 w 3218"/>
                <a:gd name="T1" fmla="*/ 13 h 959"/>
                <a:gd name="T2" fmla="*/ 15 w 3218"/>
                <a:gd name="T3" fmla="*/ 22 h 959"/>
                <a:gd name="T4" fmla="*/ 22 w 3218"/>
                <a:gd name="T5" fmla="*/ 32 h 959"/>
                <a:gd name="T6" fmla="*/ 30 w 3218"/>
                <a:gd name="T7" fmla="*/ 42 h 959"/>
                <a:gd name="T8" fmla="*/ 38 w 3218"/>
                <a:gd name="T9" fmla="*/ 51 h 959"/>
                <a:gd name="T10" fmla="*/ 47 w 3218"/>
                <a:gd name="T11" fmla="*/ 61 h 959"/>
                <a:gd name="T12" fmla="*/ 55 w 3218"/>
                <a:gd name="T13" fmla="*/ 71 h 959"/>
                <a:gd name="T14" fmla="*/ 102 w 3218"/>
                <a:gd name="T15" fmla="*/ 81 h 959"/>
                <a:gd name="T16" fmla="*/ 122 w 3218"/>
                <a:gd name="T17" fmla="*/ 90 h 959"/>
                <a:gd name="T18" fmla="*/ 143 w 3218"/>
                <a:gd name="T19" fmla="*/ 100 h 959"/>
                <a:gd name="T20" fmla="*/ 160 w 3218"/>
                <a:gd name="T21" fmla="*/ 110 h 959"/>
                <a:gd name="T22" fmla="*/ 181 w 3218"/>
                <a:gd name="T23" fmla="*/ 123 h 959"/>
                <a:gd name="T24" fmla="*/ 192 w 3218"/>
                <a:gd name="T25" fmla="*/ 140 h 959"/>
                <a:gd name="T26" fmla="*/ 204 w 3218"/>
                <a:gd name="T27" fmla="*/ 151 h 959"/>
                <a:gd name="T28" fmla="*/ 223 w 3218"/>
                <a:gd name="T29" fmla="*/ 161 h 959"/>
                <a:gd name="T30" fmla="*/ 238 w 3218"/>
                <a:gd name="T31" fmla="*/ 172 h 959"/>
                <a:gd name="T32" fmla="*/ 251 w 3218"/>
                <a:gd name="T33" fmla="*/ 182 h 959"/>
                <a:gd name="T34" fmla="*/ 260 w 3218"/>
                <a:gd name="T35" fmla="*/ 192 h 959"/>
                <a:gd name="T36" fmla="*/ 283 w 3218"/>
                <a:gd name="T37" fmla="*/ 203 h 959"/>
                <a:gd name="T38" fmla="*/ 303 w 3218"/>
                <a:gd name="T39" fmla="*/ 214 h 959"/>
                <a:gd name="T40" fmla="*/ 318 w 3218"/>
                <a:gd name="T41" fmla="*/ 224 h 959"/>
                <a:gd name="T42" fmla="*/ 353 w 3218"/>
                <a:gd name="T43" fmla="*/ 235 h 959"/>
                <a:gd name="T44" fmla="*/ 379 w 3218"/>
                <a:gd name="T45" fmla="*/ 246 h 959"/>
                <a:gd name="T46" fmla="*/ 439 w 3218"/>
                <a:gd name="T47" fmla="*/ 257 h 959"/>
                <a:gd name="T48" fmla="*/ 463 w 3218"/>
                <a:gd name="T49" fmla="*/ 269 h 959"/>
                <a:gd name="T50" fmla="*/ 530 w 3218"/>
                <a:gd name="T51" fmla="*/ 281 h 959"/>
                <a:gd name="T52" fmla="*/ 558 w 3218"/>
                <a:gd name="T53" fmla="*/ 292 h 959"/>
                <a:gd name="T54" fmla="*/ 567 w 3218"/>
                <a:gd name="T55" fmla="*/ 304 h 959"/>
                <a:gd name="T56" fmla="*/ 580 w 3218"/>
                <a:gd name="T57" fmla="*/ 316 h 959"/>
                <a:gd name="T58" fmla="*/ 644 w 3218"/>
                <a:gd name="T59" fmla="*/ 328 h 959"/>
                <a:gd name="T60" fmla="*/ 659 w 3218"/>
                <a:gd name="T61" fmla="*/ 341 h 959"/>
                <a:gd name="T62" fmla="*/ 670 w 3218"/>
                <a:gd name="T63" fmla="*/ 353 h 959"/>
                <a:gd name="T64" fmla="*/ 717 w 3218"/>
                <a:gd name="T65" fmla="*/ 366 h 959"/>
                <a:gd name="T66" fmla="*/ 758 w 3218"/>
                <a:gd name="T67" fmla="*/ 379 h 959"/>
                <a:gd name="T68" fmla="*/ 792 w 3218"/>
                <a:gd name="T69" fmla="*/ 391 h 959"/>
                <a:gd name="T70" fmla="*/ 858 w 3218"/>
                <a:gd name="T71" fmla="*/ 405 h 959"/>
                <a:gd name="T72" fmla="*/ 933 w 3218"/>
                <a:gd name="T73" fmla="*/ 418 h 959"/>
                <a:gd name="T74" fmla="*/ 975 w 3218"/>
                <a:gd name="T75" fmla="*/ 432 h 959"/>
                <a:gd name="T76" fmla="*/ 1010 w 3218"/>
                <a:gd name="T77" fmla="*/ 446 h 959"/>
                <a:gd name="T78" fmla="*/ 1020 w 3218"/>
                <a:gd name="T79" fmla="*/ 460 h 959"/>
                <a:gd name="T80" fmla="*/ 1104 w 3218"/>
                <a:gd name="T81" fmla="*/ 474 h 959"/>
                <a:gd name="T82" fmla="*/ 1154 w 3218"/>
                <a:gd name="T83" fmla="*/ 490 h 959"/>
                <a:gd name="T84" fmla="*/ 1228 w 3218"/>
                <a:gd name="T85" fmla="*/ 506 h 959"/>
                <a:gd name="T86" fmla="*/ 1291 w 3218"/>
                <a:gd name="T87" fmla="*/ 522 h 959"/>
                <a:gd name="T88" fmla="*/ 1336 w 3218"/>
                <a:gd name="T89" fmla="*/ 539 h 959"/>
                <a:gd name="T90" fmla="*/ 1416 w 3218"/>
                <a:gd name="T91" fmla="*/ 556 h 959"/>
                <a:gd name="T92" fmla="*/ 1442 w 3218"/>
                <a:gd name="T93" fmla="*/ 574 h 959"/>
                <a:gd name="T94" fmla="*/ 1474 w 3218"/>
                <a:gd name="T95" fmla="*/ 591 h 959"/>
                <a:gd name="T96" fmla="*/ 1496 w 3218"/>
                <a:gd name="T97" fmla="*/ 609 h 959"/>
                <a:gd name="T98" fmla="*/ 1542 w 3218"/>
                <a:gd name="T99" fmla="*/ 627 h 959"/>
                <a:gd name="T100" fmla="*/ 1634 w 3218"/>
                <a:gd name="T101" fmla="*/ 647 h 959"/>
                <a:gd name="T102" fmla="*/ 1661 w 3218"/>
                <a:gd name="T103" fmla="*/ 667 h 959"/>
                <a:gd name="T104" fmla="*/ 1726 w 3218"/>
                <a:gd name="T105" fmla="*/ 688 h 959"/>
                <a:gd name="T106" fmla="*/ 1803 w 3218"/>
                <a:gd name="T107" fmla="*/ 709 h 959"/>
                <a:gd name="T108" fmla="*/ 2014 w 3218"/>
                <a:gd name="T109" fmla="*/ 732 h 959"/>
                <a:gd name="T110" fmla="*/ 2047 w 3218"/>
                <a:gd name="T111" fmla="*/ 757 h 959"/>
                <a:gd name="T112" fmla="*/ 2135 w 3218"/>
                <a:gd name="T113" fmla="*/ 783 h 959"/>
                <a:gd name="T114" fmla="*/ 2253 w 3218"/>
                <a:gd name="T115" fmla="*/ 810 h 959"/>
                <a:gd name="T116" fmla="*/ 2319 w 3218"/>
                <a:gd name="T117" fmla="*/ 839 h 959"/>
                <a:gd name="T118" fmla="*/ 2416 w 3218"/>
                <a:gd name="T119" fmla="*/ 869 h 959"/>
                <a:gd name="T120" fmla="*/ 2741 w 3218"/>
                <a:gd name="T121" fmla="*/ 901 h 959"/>
                <a:gd name="T122" fmla="*/ 3181 w 3218"/>
                <a:gd name="T123" fmla="*/ 941 h 9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218" h="959">
                  <a:moveTo>
                    <a:pt x="0" y="0"/>
                  </a:moveTo>
                  <a:lnTo>
                    <a:pt x="0" y="0"/>
                  </a:lnTo>
                  <a:lnTo>
                    <a:pt x="0" y="10"/>
                  </a:lnTo>
                  <a:lnTo>
                    <a:pt x="1" y="10"/>
                  </a:lnTo>
                  <a:lnTo>
                    <a:pt x="1" y="13"/>
                  </a:lnTo>
                  <a:lnTo>
                    <a:pt x="8" y="13"/>
                  </a:lnTo>
                  <a:lnTo>
                    <a:pt x="8" y="16"/>
                  </a:lnTo>
                  <a:lnTo>
                    <a:pt x="13" y="16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13" y="22"/>
                  </a:lnTo>
                  <a:lnTo>
                    <a:pt x="15" y="22"/>
                  </a:lnTo>
                  <a:lnTo>
                    <a:pt x="15" y="26"/>
                  </a:lnTo>
                  <a:lnTo>
                    <a:pt x="19" y="26"/>
                  </a:lnTo>
                  <a:lnTo>
                    <a:pt x="19" y="29"/>
                  </a:lnTo>
                  <a:lnTo>
                    <a:pt x="21" y="29"/>
                  </a:lnTo>
                  <a:lnTo>
                    <a:pt x="21" y="32"/>
                  </a:lnTo>
                  <a:lnTo>
                    <a:pt x="22" y="32"/>
                  </a:lnTo>
                  <a:lnTo>
                    <a:pt x="22" y="35"/>
                  </a:lnTo>
                  <a:lnTo>
                    <a:pt x="27" y="35"/>
                  </a:lnTo>
                  <a:lnTo>
                    <a:pt x="27" y="39"/>
                  </a:lnTo>
                  <a:lnTo>
                    <a:pt x="30" y="39"/>
                  </a:lnTo>
                  <a:lnTo>
                    <a:pt x="30" y="42"/>
                  </a:lnTo>
                  <a:lnTo>
                    <a:pt x="30" y="42"/>
                  </a:lnTo>
                  <a:lnTo>
                    <a:pt x="30" y="45"/>
                  </a:lnTo>
                  <a:lnTo>
                    <a:pt x="30" y="45"/>
                  </a:lnTo>
                  <a:lnTo>
                    <a:pt x="30" y="48"/>
                  </a:lnTo>
                  <a:lnTo>
                    <a:pt x="33" y="48"/>
                  </a:lnTo>
                  <a:lnTo>
                    <a:pt x="33" y="51"/>
                  </a:lnTo>
                  <a:lnTo>
                    <a:pt x="38" y="51"/>
                  </a:lnTo>
                  <a:lnTo>
                    <a:pt x="38" y="55"/>
                  </a:lnTo>
                  <a:lnTo>
                    <a:pt x="43" y="55"/>
                  </a:lnTo>
                  <a:lnTo>
                    <a:pt x="43" y="58"/>
                  </a:lnTo>
                  <a:lnTo>
                    <a:pt x="44" y="58"/>
                  </a:lnTo>
                  <a:lnTo>
                    <a:pt x="44" y="61"/>
                  </a:lnTo>
                  <a:lnTo>
                    <a:pt x="47" y="61"/>
                  </a:lnTo>
                  <a:lnTo>
                    <a:pt x="47" y="64"/>
                  </a:lnTo>
                  <a:lnTo>
                    <a:pt x="48" y="64"/>
                  </a:lnTo>
                  <a:lnTo>
                    <a:pt x="48" y="67"/>
                  </a:lnTo>
                  <a:lnTo>
                    <a:pt x="50" y="67"/>
                  </a:lnTo>
                  <a:lnTo>
                    <a:pt x="50" y="71"/>
                  </a:lnTo>
                  <a:lnTo>
                    <a:pt x="55" y="71"/>
                  </a:lnTo>
                  <a:lnTo>
                    <a:pt x="55" y="74"/>
                  </a:lnTo>
                  <a:lnTo>
                    <a:pt x="66" y="74"/>
                  </a:lnTo>
                  <a:lnTo>
                    <a:pt x="66" y="77"/>
                  </a:lnTo>
                  <a:lnTo>
                    <a:pt x="81" y="77"/>
                  </a:lnTo>
                  <a:lnTo>
                    <a:pt x="81" y="81"/>
                  </a:lnTo>
                  <a:lnTo>
                    <a:pt x="102" y="81"/>
                  </a:lnTo>
                  <a:lnTo>
                    <a:pt x="102" y="84"/>
                  </a:lnTo>
                  <a:lnTo>
                    <a:pt x="105" y="84"/>
                  </a:lnTo>
                  <a:lnTo>
                    <a:pt x="105" y="87"/>
                  </a:lnTo>
                  <a:lnTo>
                    <a:pt x="117" y="87"/>
                  </a:lnTo>
                  <a:lnTo>
                    <a:pt x="117" y="90"/>
                  </a:lnTo>
                  <a:lnTo>
                    <a:pt x="122" y="90"/>
                  </a:lnTo>
                  <a:lnTo>
                    <a:pt x="122" y="93"/>
                  </a:lnTo>
                  <a:lnTo>
                    <a:pt x="132" y="93"/>
                  </a:lnTo>
                  <a:lnTo>
                    <a:pt x="132" y="97"/>
                  </a:lnTo>
                  <a:lnTo>
                    <a:pt x="138" y="97"/>
                  </a:lnTo>
                  <a:lnTo>
                    <a:pt x="138" y="100"/>
                  </a:lnTo>
                  <a:lnTo>
                    <a:pt x="143" y="100"/>
                  </a:lnTo>
                  <a:lnTo>
                    <a:pt x="143" y="104"/>
                  </a:lnTo>
                  <a:lnTo>
                    <a:pt x="147" y="104"/>
                  </a:lnTo>
                  <a:lnTo>
                    <a:pt x="147" y="107"/>
                  </a:lnTo>
                  <a:lnTo>
                    <a:pt x="159" y="107"/>
                  </a:lnTo>
                  <a:lnTo>
                    <a:pt x="159" y="110"/>
                  </a:lnTo>
                  <a:lnTo>
                    <a:pt x="160" y="110"/>
                  </a:lnTo>
                  <a:lnTo>
                    <a:pt x="160" y="117"/>
                  </a:lnTo>
                  <a:lnTo>
                    <a:pt x="165" y="117"/>
                  </a:lnTo>
                  <a:lnTo>
                    <a:pt x="165" y="120"/>
                  </a:lnTo>
                  <a:lnTo>
                    <a:pt x="178" y="120"/>
                  </a:lnTo>
                  <a:lnTo>
                    <a:pt x="178" y="123"/>
                  </a:lnTo>
                  <a:lnTo>
                    <a:pt x="181" y="123"/>
                  </a:lnTo>
                  <a:lnTo>
                    <a:pt x="181" y="127"/>
                  </a:lnTo>
                  <a:lnTo>
                    <a:pt x="186" y="127"/>
                  </a:lnTo>
                  <a:lnTo>
                    <a:pt x="186" y="130"/>
                  </a:lnTo>
                  <a:lnTo>
                    <a:pt x="187" y="130"/>
                  </a:lnTo>
                  <a:lnTo>
                    <a:pt x="187" y="140"/>
                  </a:lnTo>
                  <a:lnTo>
                    <a:pt x="192" y="140"/>
                  </a:lnTo>
                  <a:lnTo>
                    <a:pt x="192" y="144"/>
                  </a:lnTo>
                  <a:lnTo>
                    <a:pt x="198" y="144"/>
                  </a:lnTo>
                  <a:lnTo>
                    <a:pt x="198" y="147"/>
                  </a:lnTo>
                  <a:lnTo>
                    <a:pt x="202" y="147"/>
                  </a:lnTo>
                  <a:lnTo>
                    <a:pt x="202" y="151"/>
                  </a:lnTo>
                  <a:lnTo>
                    <a:pt x="204" y="151"/>
                  </a:lnTo>
                  <a:lnTo>
                    <a:pt x="204" y="154"/>
                  </a:lnTo>
                  <a:lnTo>
                    <a:pt x="206" y="154"/>
                  </a:lnTo>
                  <a:lnTo>
                    <a:pt x="206" y="158"/>
                  </a:lnTo>
                  <a:lnTo>
                    <a:pt x="219" y="158"/>
                  </a:lnTo>
                  <a:lnTo>
                    <a:pt x="219" y="161"/>
                  </a:lnTo>
                  <a:lnTo>
                    <a:pt x="223" y="161"/>
                  </a:lnTo>
                  <a:lnTo>
                    <a:pt x="223" y="164"/>
                  </a:lnTo>
                  <a:lnTo>
                    <a:pt x="228" y="164"/>
                  </a:lnTo>
                  <a:lnTo>
                    <a:pt x="228" y="168"/>
                  </a:lnTo>
                  <a:lnTo>
                    <a:pt x="231" y="168"/>
                  </a:lnTo>
                  <a:lnTo>
                    <a:pt x="231" y="172"/>
                  </a:lnTo>
                  <a:lnTo>
                    <a:pt x="238" y="172"/>
                  </a:lnTo>
                  <a:lnTo>
                    <a:pt x="238" y="175"/>
                  </a:lnTo>
                  <a:lnTo>
                    <a:pt x="239" y="175"/>
                  </a:lnTo>
                  <a:lnTo>
                    <a:pt x="239" y="178"/>
                  </a:lnTo>
                  <a:lnTo>
                    <a:pt x="241" y="178"/>
                  </a:lnTo>
                  <a:lnTo>
                    <a:pt x="241" y="182"/>
                  </a:lnTo>
                  <a:lnTo>
                    <a:pt x="251" y="182"/>
                  </a:lnTo>
                  <a:lnTo>
                    <a:pt x="251" y="185"/>
                  </a:lnTo>
                  <a:lnTo>
                    <a:pt x="253" y="185"/>
                  </a:lnTo>
                  <a:lnTo>
                    <a:pt x="253" y="189"/>
                  </a:lnTo>
                  <a:lnTo>
                    <a:pt x="254" y="189"/>
                  </a:lnTo>
                  <a:lnTo>
                    <a:pt x="254" y="192"/>
                  </a:lnTo>
                  <a:lnTo>
                    <a:pt x="260" y="192"/>
                  </a:lnTo>
                  <a:lnTo>
                    <a:pt x="260" y="196"/>
                  </a:lnTo>
                  <a:lnTo>
                    <a:pt x="270" y="196"/>
                  </a:lnTo>
                  <a:lnTo>
                    <a:pt x="270" y="199"/>
                  </a:lnTo>
                  <a:lnTo>
                    <a:pt x="277" y="199"/>
                  </a:lnTo>
                  <a:lnTo>
                    <a:pt x="277" y="203"/>
                  </a:lnTo>
                  <a:lnTo>
                    <a:pt x="283" y="203"/>
                  </a:lnTo>
                  <a:lnTo>
                    <a:pt x="283" y="207"/>
                  </a:lnTo>
                  <a:lnTo>
                    <a:pt x="294" y="207"/>
                  </a:lnTo>
                  <a:lnTo>
                    <a:pt x="294" y="210"/>
                  </a:lnTo>
                  <a:lnTo>
                    <a:pt x="301" y="210"/>
                  </a:lnTo>
                  <a:lnTo>
                    <a:pt x="301" y="214"/>
                  </a:lnTo>
                  <a:lnTo>
                    <a:pt x="303" y="214"/>
                  </a:lnTo>
                  <a:lnTo>
                    <a:pt x="303" y="217"/>
                  </a:lnTo>
                  <a:lnTo>
                    <a:pt x="309" y="217"/>
                  </a:lnTo>
                  <a:lnTo>
                    <a:pt x="309" y="221"/>
                  </a:lnTo>
                  <a:lnTo>
                    <a:pt x="317" y="221"/>
                  </a:lnTo>
                  <a:lnTo>
                    <a:pt x="317" y="224"/>
                  </a:lnTo>
                  <a:lnTo>
                    <a:pt x="318" y="224"/>
                  </a:lnTo>
                  <a:lnTo>
                    <a:pt x="318" y="228"/>
                  </a:lnTo>
                  <a:lnTo>
                    <a:pt x="326" y="228"/>
                  </a:lnTo>
                  <a:lnTo>
                    <a:pt x="326" y="232"/>
                  </a:lnTo>
                  <a:lnTo>
                    <a:pt x="326" y="232"/>
                  </a:lnTo>
                  <a:lnTo>
                    <a:pt x="326" y="235"/>
                  </a:lnTo>
                  <a:lnTo>
                    <a:pt x="353" y="235"/>
                  </a:lnTo>
                  <a:lnTo>
                    <a:pt x="353" y="239"/>
                  </a:lnTo>
                  <a:lnTo>
                    <a:pt x="362" y="239"/>
                  </a:lnTo>
                  <a:lnTo>
                    <a:pt x="362" y="243"/>
                  </a:lnTo>
                  <a:lnTo>
                    <a:pt x="373" y="243"/>
                  </a:lnTo>
                  <a:lnTo>
                    <a:pt x="373" y="246"/>
                  </a:lnTo>
                  <a:lnTo>
                    <a:pt x="379" y="246"/>
                  </a:lnTo>
                  <a:lnTo>
                    <a:pt x="379" y="250"/>
                  </a:lnTo>
                  <a:lnTo>
                    <a:pt x="405" y="250"/>
                  </a:lnTo>
                  <a:lnTo>
                    <a:pt x="405" y="254"/>
                  </a:lnTo>
                  <a:lnTo>
                    <a:pt x="411" y="254"/>
                  </a:lnTo>
                  <a:lnTo>
                    <a:pt x="411" y="257"/>
                  </a:lnTo>
                  <a:lnTo>
                    <a:pt x="439" y="257"/>
                  </a:lnTo>
                  <a:lnTo>
                    <a:pt x="439" y="261"/>
                  </a:lnTo>
                  <a:lnTo>
                    <a:pt x="460" y="261"/>
                  </a:lnTo>
                  <a:lnTo>
                    <a:pt x="460" y="265"/>
                  </a:lnTo>
                  <a:lnTo>
                    <a:pt x="461" y="265"/>
                  </a:lnTo>
                  <a:lnTo>
                    <a:pt x="461" y="269"/>
                  </a:lnTo>
                  <a:lnTo>
                    <a:pt x="463" y="269"/>
                  </a:lnTo>
                  <a:lnTo>
                    <a:pt x="463" y="273"/>
                  </a:lnTo>
                  <a:lnTo>
                    <a:pt x="486" y="273"/>
                  </a:lnTo>
                  <a:lnTo>
                    <a:pt x="486" y="276"/>
                  </a:lnTo>
                  <a:lnTo>
                    <a:pt x="491" y="276"/>
                  </a:lnTo>
                  <a:lnTo>
                    <a:pt x="491" y="281"/>
                  </a:lnTo>
                  <a:lnTo>
                    <a:pt x="530" y="281"/>
                  </a:lnTo>
                  <a:lnTo>
                    <a:pt x="530" y="284"/>
                  </a:lnTo>
                  <a:lnTo>
                    <a:pt x="537" y="284"/>
                  </a:lnTo>
                  <a:lnTo>
                    <a:pt x="537" y="288"/>
                  </a:lnTo>
                  <a:lnTo>
                    <a:pt x="539" y="288"/>
                  </a:lnTo>
                  <a:lnTo>
                    <a:pt x="539" y="292"/>
                  </a:lnTo>
                  <a:lnTo>
                    <a:pt x="558" y="292"/>
                  </a:lnTo>
                  <a:lnTo>
                    <a:pt x="558" y="296"/>
                  </a:lnTo>
                  <a:lnTo>
                    <a:pt x="558" y="296"/>
                  </a:lnTo>
                  <a:lnTo>
                    <a:pt x="558" y="300"/>
                  </a:lnTo>
                  <a:lnTo>
                    <a:pt x="564" y="300"/>
                  </a:lnTo>
                  <a:lnTo>
                    <a:pt x="564" y="304"/>
                  </a:lnTo>
                  <a:lnTo>
                    <a:pt x="567" y="304"/>
                  </a:lnTo>
                  <a:lnTo>
                    <a:pt x="567" y="308"/>
                  </a:lnTo>
                  <a:lnTo>
                    <a:pt x="575" y="308"/>
                  </a:lnTo>
                  <a:lnTo>
                    <a:pt x="575" y="312"/>
                  </a:lnTo>
                  <a:lnTo>
                    <a:pt x="577" y="312"/>
                  </a:lnTo>
                  <a:lnTo>
                    <a:pt x="577" y="316"/>
                  </a:lnTo>
                  <a:lnTo>
                    <a:pt x="580" y="316"/>
                  </a:lnTo>
                  <a:lnTo>
                    <a:pt x="580" y="320"/>
                  </a:lnTo>
                  <a:lnTo>
                    <a:pt x="633" y="320"/>
                  </a:lnTo>
                  <a:lnTo>
                    <a:pt x="633" y="324"/>
                  </a:lnTo>
                  <a:lnTo>
                    <a:pt x="643" y="324"/>
                  </a:lnTo>
                  <a:lnTo>
                    <a:pt x="643" y="328"/>
                  </a:lnTo>
                  <a:lnTo>
                    <a:pt x="644" y="328"/>
                  </a:lnTo>
                  <a:lnTo>
                    <a:pt x="644" y="332"/>
                  </a:lnTo>
                  <a:lnTo>
                    <a:pt x="644" y="332"/>
                  </a:lnTo>
                  <a:lnTo>
                    <a:pt x="644" y="337"/>
                  </a:lnTo>
                  <a:lnTo>
                    <a:pt x="644" y="337"/>
                  </a:lnTo>
                  <a:lnTo>
                    <a:pt x="644" y="341"/>
                  </a:lnTo>
                  <a:lnTo>
                    <a:pt x="659" y="341"/>
                  </a:lnTo>
                  <a:lnTo>
                    <a:pt x="659" y="345"/>
                  </a:lnTo>
                  <a:lnTo>
                    <a:pt x="664" y="345"/>
                  </a:lnTo>
                  <a:lnTo>
                    <a:pt x="664" y="349"/>
                  </a:lnTo>
                  <a:lnTo>
                    <a:pt x="665" y="349"/>
                  </a:lnTo>
                  <a:lnTo>
                    <a:pt x="665" y="353"/>
                  </a:lnTo>
                  <a:lnTo>
                    <a:pt x="670" y="353"/>
                  </a:lnTo>
                  <a:lnTo>
                    <a:pt x="670" y="358"/>
                  </a:lnTo>
                  <a:lnTo>
                    <a:pt x="681" y="358"/>
                  </a:lnTo>
                  <a:lnTo>
                    <a:pt x="681" y="362"/>
                  </a:lnTo>
                  <a:lnTo>
                    <a:pt x="686" y="362"/>
                  </a:lnTo>
                  <a:lnTo>
                    <a:pt x="686" y="366"/>
                  </a:lnTo>
                  <a:lnTo>
                    <a:pt x="717" y="366"/>
                  </a:lnTo>
                  <a:lnTo>
                    <a:pt x="717" y="370"/>
                  </a:lnTo>
                  <a:lnTo>
                    <a:pt x="733" y="370"/>
                  </a:lnTo>
                  <a:lnTo>
                    <a:pt x="733" y="374"/>
                  </a:lnTo>
                  <a:lnTo>
                    <a:pt x="745" y="374"/>
                  </a:lnTo>
                  <a:lnTo>
                    <a:pt x="745" y="379"/>
                  </a:lnTo>
                  <a:lnTo>
                    <a:pt x="758" y="379"/>
                  </a:lnTo>
                  <a:lnTo>
                    <a:pt x="758" y="383"/>
                  </a:lnTo>
                  <a:lnTo>
                    <a:pt x="760" y="383"/>
                  </a:lnTo>
                  <a:lnTo>
                    <a:pt x="760" y="387"/>
                  </a:lnTo>
                  <a:lnTo>
                    <a:pt x="782" y="387"/>
                  </a:lnTo>
                  <a:lnTo>
                    <a:pt x="782" y="391"/>
                  </a:lnTo>
                  <a:lnTo>
                    <a:pt x="792" y="391"/>
                  </a:lnTo>
                  <a:lnTo>
                    <a:pt x="792" y="396"/>
                  </a:lnTo>
                  <a:lnTo>
                    <a:pt x="829" y="396"/>
                  </a:lnTo>
                  <a:lnTo>
                    <a:pt x="829" y="400"/>
                  </a:lnTo>
                  <a:lnTo>
                    <a:pt x="841" y="400"/>
                  </a:lnTo>
                  <a:lnTo>
                    <a:pt x="841" y="405"/>
                  </a:lnTo>
                  <a:lnTo>
                    <a:pt x="858" y="405"/>
                  </a:lnTo>
                  <a:lnTo>
                    <a:pt x="858" y="409"/>
                  </a:lnTo>
                  <a:lnTo>
                    <a:pt x="863" y="409"/>
                  </a:lnTo>
                  <a:lnTo>
                    <a:pt x="863" y="414"/>
                  </a:lnTo>
                  <a:lnTo>
                    <a:pt x="904" y="414"/>
                  </a:lnTo>
                  <a:lnTo>
                    <a:pt x="904" y="418"/>
                  </a:lnTo>
                  <a:lnTo>
                    <a:pt x="933" y="418"/>
                  </a:lnTo>
                  <a:lnTo>
                    <a:pt x="933" y="423"/>
                  </a:lnTo>
                  <a:lnTo>
                    <a:pt x="945" y="423"/>
                  </a:lnTo>
                  <a:lnTo>
                    <a:pt x="945" y="427"/>
                  </a:lnTo>
                  <a:lnTo>
                    <a:pt x="947" y="427"/>
                  </a:lnTo>
                  <a:lnTo>
                    <a:pt x="947" y="432"/>
                  </a:lnTo>
                  <a:lnTo>
                    <a:pt x="975" y="432"/>
                  </a:lnTo>
                  <a:lnTo>
                    <a:pt x="975" y="436"/>
                  </a:lnTo>
                  <a:lnTo>
                    <a:pt x="986" y="436"/>
                  </a:lnTo>
                  <a:lnTo>
                    <a:pt x="986" y="441"/>
                  </a:lnTo>
                  <a:lnTo>
                    <a:pt x="990" y="441"/>
                  </a:lnTo>
                  <a:lnTo>
                    <a:pt x="990" y="446"/>
                  </a:lnTo>
                  <a:lnTo>
                    <a:pt x="1010" y="446"/>
                  </a:lnTo>
                  <a:lnTo>
                    <a:pt x="1010" y="450"/>
                  </a:lnTo>
                  <a:lnTo>
                    <a:pt x="1011" y="450"/>
                  </a:lnTo>
                  <a:lnTo>
                    <a:pt x="1011" y="455"/>
                  </a:lnTo>
                  <a:lnTo>
                    <a:pt x="1014" y="455"/>
                  </a:lnTo>
                  <a:lnTo>
                    <a:pt x="1014" y="460"/>
                  </a:lnTo>
                  <a:lnTo>
                    <a:pt x="1020" y="460"/>
                  </a:lnTo>
                  <a:lnTo>
                    <a:pt x="1020" y="464"/>
                  </a:lnTo>
                  <a:lnTo>
                    <a:pt x="1055" y="464"/>
                  </a:lnTo>
                  <a:lnTo>
                    <a:pt x="1055" y="469"/>
                  </a:lnTo>
                  <a:lnTo>
                    <a:pt x="1089" y="469"/>
                  </a:lnTo>
                  <a:lnTo>
                    <a:pt x="1089" y="474"/>
                  </a:lnTo>
                  <a:lnTo>
                    <a:pt x="1104" y="474"/>
                  </a:lnTo>
                  <a:lnTo>
                    <a:pt x="1104" y="479"/>
                  </a:lnTo>
                  <a:lnTo>
                    <a:pt x="1108" y="479"/>
                  </a:lnTo>
                  <a:lnTo>
                    <a:pt x="1108" y="485"/>
                  </a:lnTo>
                  <a:lnTo>
                    <a:pt x="1153" y="485"/>
                  </a:lnTo>
                  <a:lnTo>
                    <a:pt x="1153" y="490"/>
                  </a:lnTo>
                  <a:lnTo>
                    <a:pt x="1154" y="490"/>
                  </a:lnTo>
                  <a:lnTo>
                    <a:pt x="1154" y="495"/>
                  </a:lnTo>
                  <a:lnTo>
                    <a:pt x="1173" y="495"/>
                  </a:lnTo>
                  <a:lnTo>
                    <a:pt x="1173" y="500"/>
                  </a:lnTo>
                  <a:lnTo>
                    <a:pt x="1195" y="500"/>
                  </a:lnTo>
                  <a:lnTo>
                    <a:pt x="1195" y="506"/>
                  </a:lnTo>
                  <a:lnTo>
                    <a:pt x="1228" y="506"/>
                  </a:lnTo>
                  <a:lnTo>
                    <a:pt x="1228" y="511"/>
                  </a:lnTo>
                  <a:lnTo>
                    <a:pt x="1247" y="511"/>
                  </a:lnTo>
                  <a:lnTo>
                    <a:pt x="1247" y="517"/>
                  </a:lnTo>
                  <a:lnTo>
                    <a:pt x="1283" y="517"/>
                  </a:lnTo>
                  <a:lnTo>
                    <a:pt x="1283" y="522"/>
                  </a:lnTo>
                  <a:lnTo>
                    <a:pt x="1291" y="522"/>
                  </a:lnTo>
                  <a:lnTo>
                    <a:pt x="1291" y="527"/>
                  </a:lnTo>
                  <a:lnTo>
                    <a:pt x="1319" y="527"/>
                  </a:lnTo>
                  <a:lnTo>
                    <a:pt x="1319" y="533"/>
                  </a:lnTo>
                  <a:lnTo>
                    <a:pt x="1322" y="533"/>
                  </a:lnTo>
                  <a:lnTo>
                    <a:pt x="1322" y="539"/>
                  </a:lnTo>
                  <a:lnTo>
                    <a:pt x="1336" y="539"/>
                  </a:lnTo>
                  <a:lnTo>
                    <a:pt x="1336" y="544"/>
                  </a:lnTo>
                  <a:lnTo>
                    <a:pt x="1354" y="544"/>
                  </a:lnTo>
                  <a:lnTo>
                    <a:pt x="1354" y="550"/>
                  </a:lnTo>
                  <a:lnTo>
                    <a:pt x="1396" y="550"/>
                  </a:lnTo>
                  <a:lnTo>
                    <a:pt x="1396" y="556"/>
                  </a:lnTo>
                  <a:lnTo>
                    <a:pt x="1416" y="556"/>
                  </a:lnTo>
                  <a:lnTo>
                    <a:pt x="1416" y="562"/>
                  </a:lnTo>
                  <a:lnTo>
                    <a:pt x="1422" y="562"/>
                  </a:lnTo>
                  <a:lnTo>
                    <a:pt x="1422" y="568"/>
                  </a:lnTo>
                  <a:lnTo>
                    <a:pt x="1437" y="568"/>
                  </a:lnTo>
                  <a:lnTo>
                    <a:pt x="1437" y="574"/>
                  </a:lnTo>
                  <a:lnTo>
                    <a:pt x="1442" y="574"/>
                  </a:lnTo>
                  <a:lnTo>
                    <a:pt x="1442" y="579"/>
                  </a:lnTo>
                  <a:lnTo>
                    <a:pt x="1459" y="579"/>
                  </a:lnTo>
                  <a:lnTo>
                    <a:pt x="1459" y="585"/>
                  </a:lnTo>
                  <a:lnTo>
                    <a:pt x="1462" y="585"/>
                  </a:lnTo>
                  <a:lnTo>
                    <a:pt x="1462" y="591"/>
                  </a:lnTo>
                  <a:lnTo>
                    <a:pt x="1474" y="591"/>
                  </a:lnTo>
                  <a:lnTo>
                    <a:pt x="1474" y="597"/>
                  </a:lnTo>
                  <a:lnTo>
                    <a:pt x="1475" y="597"/>
                  </a:lnTo>
                  <a:lnTo>
                    <a:pt x="1475" y="603"/>
                  </a:lnTo>
                  <a:lnTo>
                    <a:pt x="1483" y="603"/>
                  </a:lnTo>
                  <a:lnTo>
                    <a:pt x="1483" y="609"/>
                  </a:lnTo>
                  <a:lnTo>
                    <a:pt x="1496" y="609"/>
                  </a:lnTo>
                  <a:lnTo>
                    <a:pt x="1496" y="615"/>
                  </a:lnTo>
                  <a:lnTo>
                    <a:pt x="1498" y="615"/>
                  </a:lnTo>
                  <a:lnTo>
                    <a:pt x="1498" y="621"/>
                  </a:lnTo>
                  <a:lnTo>
                    <a:pt x="1499" y="621"/>
                  </a:lnTo>
                  <a:lnTo>
                    <a:pt x="1499" y="627"/>
                  </a:lnTo>
                  <a:lnTo>
                    <a:pt x="1542" y="627"/>
                  </a:lnTo>
                  <a:lnTo>
                    <a:pt x="1542" y="634"/>
                  </a:lnTo>
                  <a:lnTo>
                    <a:pt x="1581" y="634"/>
                  </a:lnTo>
                  <a:lnTo>
                    <a:pt x="1581" y="640"/>
                  </a:lnTo>
                  <a:lnTo>
                    <a:pt x="1628" y="640"/>
                  </a:lnTo>
                  <a:lnTo>
                    <a:pt x="1628" y="647"/>
                  </a:lnTo>
                  <a:lnTo>
                    <a:pt x="1634" y="647"/>
                  </a:lnTo>
                  <a:lnTo>
                    <a:pt x="1634" y="653"/>
                  </a:lnTo>
                  <a:lnTo>
                    <a:pt x="1640" y="653"/>
                  </a:lnTo>
                  <a:lnTo>
                    <a:pt x="1640" y="660"/>
                  </a:lnTo>
                  <a:lnTo>
                    <a:pt x="1655" y="660"/>
                  </a:lnTo>
                  <a:lnTo>
                    <a:pt x="1655" y="667"/>
                  </a:lnTo>
                  <a:lnTo>
                    <a:pt x="1661" y="667"/>
                  </a:lnTo>
                  <a:lnTo>
                    <a:pt x="1662" y="674"/>
                  </a:lnTo>
                  <a:lnTo>
                    <a:pt x="1686" y="674"/>
                  </a:lnTo>
                  <a:lnTo>
                    <a:pt x="1686" y="681"/>
                  </a:lnTo>
                  <a:lnTo>
                    <a:pt x="1696" y="681"/>
                  </a:lnTo>
                  <a:lnTo>
                    <a:pt x="1696" y="688"/>
                  </a:lnTo>
                  <a:lnTo>
                    <a:pt x="1726" y="688"/>
                  </a:lnTo>
                  <a:lnTo>
                    <a:pt x="1726" y="695"/>
                  </a:lnTo>
                  <a:lnTo>
                    <a:pt x="1793" y="695"/>
                  </a:lnTo>
                  <a:lnTo>
                    <a:pt x="1793" y="702"/>
                  </a:lnTo>
                  <a:lnTo>
                    <a:pt x="1794" y="702"/>
                  </a:lnTo>
                  <a:lnTo>
                    <a:pt x="1794" y="709"/>
                  </a:lnTo>
                  <a:lnTo>
                    <a:pt x="1803" y="709"/>
                  </a:lnTo>
                  <a:lnTo>
                    <a:pt x="1803" y="716"/>
                  </a:lnTo>
                  <a:lnTo>
                    <a:pt x="1869" y="716"/>
                  </a:lnTo>
                  <a:lnTo>
                    <a:pt x="1869" y="724"/>
                  </a:lnTo>
                  <a:lnTo>
                    <a:pt x="1999" y="724"/>
                  </a:lnTo>
                  <a:lnTo>
                    <a:pt x="1999" y="732"/>
                  </a:lnTo>
                  <a:lnTo>
                    <a:pt x="2014" y="732"/>
                  </a:lnTo>
                  <a:lnTo>
                    <a:pt x="2014" y="740"/>
                  </a:lnTo>
                  <a:lnTo>
                    <a:pt x="2033" y="740"/>
                  </a:lnTo>
                  <a:lnTo>
                    <a:pt x="2033" y="749"/>
                  </a:lnTo>
                  <a:lnTo>
                    <a:pt x="2041" y="749"/>
                  </a:lnTo>
                  <a:lnTo>
                    <a:pt x="2041" y="757"/>
                  </a:lnTo>
                  <a:lnTo>
                    <a:pt x="2047" y="757"/>
                  </a:lnTo>
                  <a:lnTo>
                    <a:pt x="2047" y="766"/>
                  </a:lnTo>
                  <a:lnTo>
                    <a:pt x="2082" y="766"/>
                  </a:lnTo>
                  <a:lnTo>
                    <a:pt x="2082" y="774"/>
                  </a:lnTo>
                  <a:lnTo>
                    <a:pt x="2102" y="774"/>
                  </a:lnTo>
                  <a:lnTo>
                    <a:pt x="2102" y="783"/>
                  </a:lnTo>
                  <a:lnTo>
                    <a:pt x="2135" y="783"/>
                  </a:lnTo>
                  <a:lnTo>
                    <a:pt x="2135" y="792"/>
                  </a:lnTo>
                  <a:lnTo>
                    <a:pt x="2158" y="792"/>
                  </a:lnTo>
                  <a:lnTo>
                    <a:pt x="2158" y="801"/>
                  </a:lnTo>
                  <a:lnTo>
                    <a:pt x="2218" y="801"/>
                  </a:lnTo>
                  <a:lnTo>
                    <a:pt x="2218" y="810"/>
                  </a:lnTo>
                  <a:lnTo>
                    <a:pt x="2253" y="810"/>
                  </a:lnTo>
                  <a:lnTo>
                    <a:pt x="2253" y="820"/>
                  </a:lnTo>
                  <a:lnTo>
                    <a:pt x="2305" y="820"/>
                  </a:lnTo>
                  <a:lnTo>
                    <a:pt x="2305" y="829"/>
                  </a:lnTo>
                  <a:lnTo>
                    <a:pt x="2305" y="829"/>
                  </a:lnTo>
                  <a:lnTo>
                    <a:pt x="2305" y="839"/>
                  </a:lnTo>
                  <a:lnTo>
                    <a:pt x="2319" y="839"/>
                  </a:lnTo>
                  <a:lnTo>
                    <a:pt x="2319" y="849"/>
                  </a:lnTo>
                  <a:lnTo>
                    <a:pt x="2330" y="849"/>
                  </a:lnTo>
                  <a:lnTo>
                    <a:pt x="2330" y="859"/>
                  </a:lnTo>
                  <a:lnTo>
                    <a:pt x="2402" y="859"/>
                  </a:lnTo>
                  <a:lnTo>
                    <a:pt x="2402" y="869"/>
                  </a:lnTo>
                  <a:lnTo>
                    <a:pt x="2416" y="869"/>
                  </a:lnTo>
                  <a:lnTo>
                    <a:pt x="2416" y="879"/>
                  </a:lnTo>
                  <a:lnTo>
                    <a:pt x="2582" y="879"/>
                  </a:lnTo>
                  <a:lnTo>
                    <a:pt x="2582" y="890"/>
                  </a:lnTo>
                  <a:lnTo>
                    <a:pt x="2719" y="890"/>
                  </a:lnTo>
                  <a:lnTo>
                    <a:pt x="2719" y="901"/>
                  </a:lnTo>
                  <a:lnTo>
                    <a:pt x="2741" y="901"/>
                  </a:lnTo>
                  <a:lnTo>
                    <a:pt x="2741" y="913"/>
                  </a:lnTo>
                  <a:lnTo>
                    <a:pt x="2824" y="913"/>
                  </a:lnTo>
                  <a:lnTo>
                    <a:pt x="2824" y="926"/>
                  </a:lnTo>
                  <a:lnTo>
                    <a:pt x="3040" y="926"/>
                  </a:lnTo>
                  <a:lnTo>
                    <a:pt x="3040" y="941"/>
                  </a:lnTo>
                  <a:lnTo>
                    <a:pt x="3181" y="941"/>
                  </a:lnTo>
                  <a:lnTo>
                    <a:pt x="3181" y="959"/>
                  </a:lnTo>
                  <a:lnTo>
                    <a:pt x="3218" y="959"/>
                  </a:lnTo>
                </a:path>
              </a:pathLst>
            </a:custGeom>
            <a:noFill/>
            <a:ln w="19050" cap="rnd">
              <a:solidFill>
                <a:srgbClr val="1B1B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/>
                <a:ea typeface="ＭＳ ゴシック"/>
                <a:cs typeface="+mn-cs"/>
              </a:endParaRPr>
            </a:p>
          </p:txBody>
        </p:sp>
        <p:sp>
          <p:nvSpPr>
            <p:cNvPr id="139" name="Freeform 351">
              <a:extLst>
                <a:ext uri="{FF2B5EF4-FFF2-40B4-BE49-F238E27FC236}">
                  <a16:creationId xmlns:a16="http://schemas.microsoft.com/office/drawing/2014/main" id="{9A66418C-F9E3-20E2-3680-C8122C53B1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9675" y="1811338"/>
              <a:ext cx="5108575" cy="447675"/>
            </a:xfrm>
            <a:custGeom>
              <a:avLst/>
              <a:gdLst>
                <a:gd name="T0" fmla="*/ 4 w 3218"/>
                <a:gd name="T1" fmla="*/ 0 h 282"/>
                <a:gd name="T2" fmla="*/ 13 w 3218"/>
                <a:gd name="T3" fmla="*/ 3 h 282"/>
                <a:gd name="T4" fmla="*/ 19 w 3218"/>
                <a:gd name="T5" fmla="*/ 7 h 282"/>
                <a:gd name="T6" fmla="*/ 21 w 3218"/>
                <a:gd name="T7" fmla="*/ 10 h 282"/>
                <a:gd name="T8" fmla="*/ 31 w 3218"/>
                <a:gd name="T9" fmla="*/ 14 h 282"/>
                <a:gd name="T10" fmla="*/ 34 w 3218"/>
                <a:gd name="T11" fmla="*/ 17 h 282"/>
                <a:gd name="T12" fmla="*/ 45 w 3218"/>
                <a:gd name="T13" fmla="*/ 21 h 282"/>
                <a:gd name="T14" fmla="*/ 56 w 3218"/>
                <a:gd name="T15" fmla="*/ 27 h 282"/>
                <a:gd name="T16" fmla="*/ 62 w 3218"/>
                <a:gd name="T17" fmla="*/ 31 h 282"/>
                <a:gd name="T18" fmla="*/ 70 w 3218"/>
                <a:gd name="T19" fmla="*/ 34 h 282"/>
                <a:gd name="T20" fmla="*/ 70 w 3218"/>
                <a:gd name="T21" fmla="*/ 38 h 282"/>
                <a:gd name="T22" fmla="*/ 101 w 3218"/>
                <a:gd name="T23" fmla="*/ 41 h 282"/>
                <a:gd name="T24" fmla="*/ 111 w 3218"/>
                <a:gd name="T25" fmla="*/ 45 h 282"/>
                <a:gd name="T26" fmla="*/ 122 w 3218"/>
                <a:gd name="T27" fmla="*/ 48 h 282"/>
                <a:gd name="T28" fmla="*/ 146 w 3218"/>
                <a:gd name="T29" fmla="*/ 52 h 282"/>
                <a:gd name="T30" fmla="*/ 163 w 3218"/>
                <a:gd name="T31" fmla="*/ 55 h 282"/>
                <a:gd name="T32" fmla="*/ 179 w 3218"/>
                <a:gd name="T33" fmla="*/ 58 h 282"/>
                <a:gd name="T34" fmla="*/ 193 w 3218"/>
                <a:gd name="T35" fmla="*/ 62 h 282"/>
                <a:gd name="T36" fmla="*/ 213 w 3218"/>
                <a:gd name="T37" fmla="*/ 66 h 282"/>
                <a:gd name="T38" fmla="*/ 217 w 3218"/>
                <a:gd name="T39" fmla="*/ 69 h 282"/>
                <a:gd name="T40" fmla="*/ 232 w 3218"/>
                <a:gd name="T41" fmla="*/ 73 h 282"/>
                <a:gd name="T42" fmla="*/ 268 w 3218"/>
                <a:gd name="T43" fmla="*/ 77 h 282"/>
                <a:gd name="T44" fmla="*/ 279 w 3218"/>
                <a:gd name="T45" fmla="*/ 80 h 282"/>
                <a:gd name="T46" fmla="*/ 361 w 3218"/>
                <a:gd name="T47" fmla="*/ 84 h 282"/>
                <a:gd name="T48" fmla="*/ 425 w 3218"/>
                <a:gd name="T49" fmla="*/ 88 h 282"/>
                <a:gd name="T50" fmla="*/ 460 w 3218"/>
                <a:gd name="T51" fmla="*/ 92 h 282"/>
                <a:gd name="T52" fmla="*/ 491 w 3218"/>
                <a:gd name="T53" fmla="*/ 96 h 282"/>
                <a:gd name="T54" fmla="*/ 508 w 3218"/>
                <a:gd name="T55" fmla="*/ 100 h 282"/>
                <a:gd name="T56" fmla="*/ 527 w 3218"/>
                <a:gd name="T57" fmla="*/ 104 h 282"/>
                <a:gd name="T58" fmla="*/ 542 w 3218"/>
                <a:gd name="T59" fmla="*/ 108 h 282"/>
                <a:gd name="T60" fmla="*/ 635 w 3218"/>
                <a:gd name="T61" fmla="*/ 112 h 282"/>
                <a:gd name="T62" fmla="*/ 636 w 3218"/>
                <a:gd name="T63" fmla="*/ 116 h 282"/>
                <a:gd name="T64" fmla="*/ 696 w 3218"/>
                <a:gd name="T65" fmla="*/ 120 h 282"/>
                <a:gd name="T66" fmla="*/ 868 w 3218"/>
                <a:gd name="T67" fmla="*/ 125 h 282"/>
                <a:gd name="T68" fmla="*/ 899 w 3218"/>
                <a:gd name="T69" fmla="*/ 129 h 282"/>
                <a:gd name="T70" fmla="*/ 940 w 3218"/>
                <a:gd name="T71" fmla="*/ 134 h 282"/>
                <a:gd name="T72" fmla="*/ 1052 w 3218"/>
                <a:gd name="T73" fmla="*/ 139 h 282"/>
                <a:gd name="T74" fmla="*/ 1132 w 3218"/>
                <a:gd name="T75" fmla="*/ 143 h 282"/>
                <a:gd name="T76" fmla="*/ 1207 w 3218"/>
                <a:gd name="T77" fmla="*/ 149 h 282"/>
                <a:gd name="T78" fmla="*/ 1257 w 3218"/>
                <a:gd name="T79" fmla="*/ 154 h 282"/>
                <a:gd name="T80" fmla="*/ 1362 w 3218"/>
                <a:gd name="T81" fmla="*/ 159 h 282"/>
                <a:gd name="T82" fmla="*/ 1473 w 3218"/>
                <a:gd name="T83" fmla="*/ 165 h 282"/>
                <a:gd name="T84" fmla="*/ 1886 w 3218"/>
                <a:gd name="T85" fmla="*/ 171 h 282"/>
                <a:gd name="T86" fmla="*/ 1961 w 3218"/>
                <a:gd name="T87" fmla="*/ 179 h 282"/>
                <a:gd name="T88" fmla="*/ 2041 w 3218"/>
                <a:gd name="T89" fmla="*/ 187 h 282"/>
                <a:gd name="T90" fmla="*/ 2190 w 3218"/>
                <a:gd name="T91" fmla="*/ 195 h 282"/>
                <a:gd name="T92" fmla="*/ 2287 w 3218"/>
                <a:gd name="T93" fmla="*/ 204 h 282"/>
                <a:gd name="T94" fmla="*/ 2591 w 3218"/>
                <a:gd name="T95" fmla="*/ 214 h 282"/>
                <a:gd name="T96" fmla="*/ 2654 w 3218"/>
                <a:gd name="T97" fmla="*/ 225 h 282"/>
                <a:gd name="T98" fmla="*/ 2770 w 3218"/>
                <a:gd name="T99" fmla="*/ 237 h 282"/>
                <a:gd name="T100" fmla="*/ 3055 w 3218"/>
                <a:gd name="T101" fmla="*/ 250 h 282"/>
                <a:gd name="T102" fmla="*/ 3174 w 3218"/>
                <a:gd name="T103" fmla="*/ 266 h 282"/>
                <a:gd name="T104" fmla="*/ 3218 w 3218"/>
                <a:gd name="T105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218" h="282">
                  <a:moveTo>
                    <a:pt x="0" y="0"/>
                  </a:moveTo>
                  <a:lnTo>
                    <a:pt x="4" y="0"/>
                  </a:lnTo>
                  <a:lnTo>
                    <a:pt x="4" y="3"/>
                  </a:lnTo>
                  <a:lnTo>
                    <a:pt x="13" y="3"/>
                  </a:lnTo>
                  <a:lnTo>
                    <a:pt x="13" y="7"/>
                  </a:lnTo>
                  <a:lnTo>
                    <a:pt x="19" y="7"/>
                  </a:lnTo>
                  <a:lnTo>
                    <a:pt x="19" y="10"/>
                  </a:lnTo>
                  <a:lnTo>
                    <a:pt x="21" y="10"/>
                  </a:lnTo>
                  <a:lnTo>
                    <a:pt x="21" y="14"/>
                  </a:lnTo>
                  <a:lnTo>
                    <a:pt x="31" y="14"/>
                  </a:lnTo>
                  <a:lnTo>
                    <a:pt x="31" y="17"/>
                  </a:lnTo>
                  <a:lnTo>
                    <a:pt x="34" y="17"/>
                  </a:lnTo>
                  <a:lnTo>
                    <a:pt x="34" y="21"/>
                  </a:lnTo>
                  <a:lnTo>
                    <a:pt x="45" y="21"/>
                  </a:lnTo>
                  <a:lnTo>
                    <a:pt x="45" y="27"/>
                  </a:lnTo>
                  <a:lnTo>
                    <a:pt x="56" y="27"/>
                  </a:lnTo>
                  <a:lnTo>
                    <a:pt x="56" y="31"/>
                  </a:lnTo>
                  <a:lnTo>
                    <a:pt x="62" y="31"/>
                  </a:lnTo>
                  <a:lnTo>
                    <a:pt x="62" y="34"/>
                  </a:lnTo>
                  <a:lnTo>
                    <a:pt x="70" y="34"/>
                  </a:lnTo>
                  <a:lnTo>
                    <a:pt x="70" y="38"/>
                  </a:lnTo>
                  <a:lnTo>
                    <a:pt x="70" y="38"/>
                  </a:lnTo>
                  <a:lnTo>
                    <a:pt x="70" y="41"/>
                  </a:lnTo>
                  <a:lnTo>
                    <a:pt x="101" y="41"/>
                  </a:lnTo>
                  <a:lnTo>
                    <a:pt x="101" y="45"/>
                  </a:lnTo>
                  <a:lnTo>
                    <a:pt x="111" y="45"/>
                  </a:lnTo>
                  <a:lnTo>
                    <a:pt x="111" y="48"/>
                  </a:lnTo>
                  <a:lnTo>
                    <a:pt x="122" y="48"/>
                  </a:lnTo>
                  <a:lnTo>
                    <a:pt x="122" y="52"/>
                  </a:lnTo>
                  <a:lnTo>
                    <a:pt x="146" y="52"/>
                  </a:lnTo>
                  <a:lnTo>
                    <a:pt x="146" y="55"/>
                  </a:lnTo>
                  <a:lnTo>
                    <a:pt x="163" y="55"/>
                  </a:lnTo>
                  <a:lnTo>
                    <a:pt x="163" y="58"/>
                  </a:lnTo>
                  <a:lnTo>
                    <a:pt x="179" y="58"/>
                  </a:lnTo>
                  <a:lnTo>
                    <a:pt x="179" y="62"/>
                  </a:lnTo>
                  <a:lnTo>
                    <a:pt x="193" y="62"/>
                  </a:lnTo>
                  <a:lnTo>
                    <a:pt x="193" y="66"/>
                  </a:lnTo>
                  <a:lnTo>
                    <a:pt x="213" y="66"/>
                  </a:lnTo>
                  <a:lnTo>
                    <a:pt x="213" y="69"/>
                  </a:lnTo>
                  <a:lnTo>
                    <a:pt x="217" y="69"/>
                  </a:lnTo>
                  <a:lnTo>
                    <a:pt x="217" y="73"/>
                  </a:lnTo>
                  <a:lnTo>
                    <a:pt x="232" y="73"/>
                  </a:lnTo>
                  <a:lnTo>
                    <a:pt x="232" y="77"/>
                  </a:lnTo>
                  <a:lnTo>
                    <a:pt x="268" y="77"/>
                  </a:lnTo>
                  <a:lnTo>
                    <a:pt x="268" y="80"/>
                  </a:lnTo>
                  <a:lnTo>
                    <a:pt x="279" y="80"/>
                  </a:lnTo>
                  <a:lnTo>
                    <a:pt x="279" y="84"/>
                  </a:lnTo>
                  <a:lnTo>
                    <a:pt x="361" y="84"/>
                  </a:lnTo>
                  <a:lnTo>
                    <a:pt x="361" y="88"/>
                  </a:lnTo>
                  <a:lnTo>
                    <a:pt x="425" y="88"/>
                  </a:lnTo>
                  <a:lnTo>
                    <a:pt x="425" y="92"/>
                  </a:lnTo>
                  <a:lnTo>
                    <a:pt x="460" y="92"/>
                  </a:lnTo>
                  <a:lnTo>
                    <a:pt x="460" y="96"/>
                  </a:lnTo>
                  <a:lnTo>
                    <a:pt x="491" y="96"/>
                  </a:lnTo>
                  <a:lnTo>
                    <a:pt x="491" y="100"/>
                  </a:lnTo>
                  <a:lnTo>
                    <a:pt x="508" y="100"/>
                  </a:lnTo>
                  <a:lnTo>
                    <a:pt x="508" y="104"/>
                  </a:lnTo>
                  <a:lnTo>
                    <a:pt x="527" y="104"/>
                  </a:lnTo>
                  <a:lnTo>
                    <a:pt x="527" y="108"/>
                  </a:lnTo>
                  <a:lnTo>
                    <a:pt x="542" y="108"/>
                  </a:lnTo>
                  <a:lnTo>
                    <a:pt x="542" y="112"/>
                  </a:lnTo>
                  <a:lnTo>
                    <a:pt x="635" y="112"/>
                  </a:lnTo>
                  <a:lnTo>
                    <a:pt x="635" y="116"/>
                  </a:lnTo>
                  <a:lnTo>
                    <a:pt x="636" y="116"/>
                  </a:lnTo>
                  <a:lnTo>
                    <a:pt x="636" y="120"/>
                  </a:lnTo>
                  <a:lnTo>
                    <a:pt x="696" y="120"/>
                  </a:lnTo>
                  <a:lnTo>
                    <a:pt x="696" y="125"/>
                  </a:lnTo>
                  <a:lnTo>
                    <a:pt x="868" y="125"/>
                  </a:lnTo>
                  <a:lnTo>
                    <a:pt x="869" y="129"/>
                  </a:lnTo>
                  <a:lnTo>
                    <a:pt x="899" y="129"/>
                  </a:lnTo>
                  <a:lnTo>
                    <a:pt x="899" y="134"/>
                  </a:lnTo>
                  <a:lnTo>
                    <a:pt x="940" y="134"/>
                  </a:lnTo>
                  <a:lnTo>
                    <a:pt x="940" y="139"/>
                  </a:lnTo>
                  <a:lnTo>
                    <a:pt x="1052" y="139"/>
                  </a:lnTo>
                  <a:lnTo>
                    <a:pt x="1052" y="143"/>
                  </a:lnTo>
                  <a:lnTo>
                    <a:pt x="1132" y="143"/>
                  </a:lnTo>
                  <a:lnTo>
                    <a:pt x="1132" y="149"/>
                  </a:lnTo>
                  <a:lnTo>
                    <a:pt x="1207" y="149"/>
                  </a:lnTo>
                  <a:lnTo>
                    <a:pt x="1207" y="154"/>
                  </a:lnTo>
                  <a:lnTo>
                    <a:pt x="1257" y="154"/>
                  </a:lnTo>
                  <a:lnTo>
                    <a:pt x="1257" y="159"/>
                  </a:lnTo>
                  <a:lnTo>
                    <a:pt x="1362" y="159"/>
                  </a:lnTo>
                  <a:lnTo>
                    <a:pt x="1362" y="165"/>
                  </a:lnTo>
                  <a:lnTo>
                    <a:pt x="1473" y="165"/>
                  </a:lnTo>
                  <a:lnTo>
                    <a:pt x="1473" y="171"/>
                  </a:lnTo>
                  <a:lnTo>
                    <a:pt x="1886" y="171"/>
                  </a:lnTo>
                  <a:lnTo>
                    <a:pt x="1886" y="179"/>
                  </a:lnTo>
                  <a:lnTo>
                    <a:pt x="1961" y="179"/>
                  </a:lnTo>
                  <a:lnTo>
                    <a:pt x="1961" y="187"/>
                  </a:lnTo>
                  <a:lnTo>
                    <a:pt x="2041" y="187"/>
                  </a:lnTo>
                  <a:lnTo>
                    <a:pt x="2041" y="195"/>
                  </a:lnTo>
                  <a:lnTo>
                    <a:pt x="2190" y="195"/>
                  </a:lnTo>
                  <a:lnTo>
                    <a:pt x="2190" y="204"/>
                  </a:lnTo>
                  <a:lnTo>
                    <a:pt x="2287" y="204"/>
                  </a:lnTo>
                  <a:lnTo>
                    <a:pt x="2287" y="214"/>
                  </a:lnTo>
                  <a:lnTo>
                    <a:pt x="2591" y="214"/>
                  </a:lnTo>
                  <a:lnTo>
                    <a:pt x="2591" y="225"/>
                  </a:lnTo>
                  <a:lnTo>
                    <a:pt x="2654" y="225"/>
                  </a:lnTo>
                  <a:lnTo>
                    <a:pt x="2654" y="237"/>
                  </a:lnTo>
                  <a:lnTo>
                    <a:pt x="2770" y="237"/>
                  </a:lnTo>
                  <a:lnTo>
                    <a:pt x="2770" y="250"/>
                  </a:lnTo>
                  <a:lnTo>
                    <a:pt x="3055" y="250"/>
                  </a:lnTo>
                  <a:lnTo>
                    <a:pt x="3055" y="266"/>
                  </a:lnTo>
                  <a:lnTo>
                    <a:pt x="3174" y="266"/>
                  </a:lnTo>
                  <a:lnTo>
                    <a:pt x="3174" y="282"/>
                  </a:lnTo>
                  <a:lnTo>
                    <a:pt x="3218" y="282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/>
                <a:ea typeface="ＭＳ ゴシック"/>
                <a:cs typeface="+mn-cs"/>
              </a:endParaRPr>
            </a:p>
          </p:txBody>
        </p:sp>
      </p:grp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2A99B5E2-CC57-6257-3950-E3972C16A2A5}"/>
              </a:ext>
            </a:extLst>
          </p:cNvPr>
          <p:cNvSpPr txBox="1"/>
          <p:nvPr/>
        </p:nvSpPr>
        <p:spPr>
          <a:xfrm>
            <a:off x="1220156" y="4648963"/>
            <a:ext cx="3288080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/>
                <a:ea typeface="ＭＳ ゴシック"/>
                <a:cs typeface="+mn-cs"/>
              </a:rPr>
              <a:t>心臓及び肺にはそれぞれ心肺同時移植も含む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/>
              <a:ea typeface="ＭＳ 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/>
                <a:ea typeface="ＭＳ ゴシック"/>
                <a:cs typeface="+mn-cs"/>
              </a:rPr>
              <a:t>肝臓には肝腎同時移植及び肝小腸同時移植を含む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/>
              <a:ea typeface="ＭＳ 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/>
                <a:ea typeface="ＭＳ ゴシック"/>
                <a:cs typeface="+mn-cs"/>
              </a:rPr>
              <a:t>膵臓には膵腎同時移植を含む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/>
              <a:ea typeface="ＭＳ 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/>
                <a:ea typeface="ＭＳ ゴシック"/>
                <a:cs typeface="+mn-cs"/>
              </a:rPr>
              <a:t>腎臓には膵腎同時移植及び肝腎同時移植を含む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/>
              <a:ea typeface="ＭＳ 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/>
                <a:ea typeface="ＭＳ ゴシック"/>
                <a:cs typeface="+mn-cs"/>
              </a:rPr>
              <a:t>小腸には肝小腸同時移植を含む</a:t>
            </a:r>
          </a:p>
        </p:txBody>
      </p:sp>
    </p:spTree>
    <p:extLst>
      <p:ext uri="{BB962C8B-B14F-4D97-AF65-F5344CB8AC3E}">
        <p14:creationId xmlns:p14="http://schemas.microsoft.com/office/powerpoint/2010/main" val="854780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496599"/>
              </p:ext>
            </p:extLst>
          </p:nvPr>
        </p:nvGraphicFramePr>
        <p:xfrm>
          <a:off x="932287" y="4965520"/>
          <a:ext cx="7279428" cy="7895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75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75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75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75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75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75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7535">
                  <a:extLst>
                    <a:ext uri="{9D8B030D-6E8A-4147-A177-3AD203B41FA5}">
                      <a16:colId xmlns:a16="http://schemas.microsoft.com/office/drawing/2014/main" val="1890100525"/>
                    </a:ext>
                  </a:extLst>
                </a:gridCol>
                <a:gridCol w="7575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631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 </a:t>
                      </a:r>
                      <a:endParaRPr lang="ja-JP" sz="11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+mn-lt"/>
                        </a:rPr>
                        <a:t>心臓</a:t>
                      </a:r>
                      <a:endParaRPr lang="ja-JP" sz="11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+mn-lt"/>
                        </a:rPr>
                        <a:t>肺</a:t>
                      </a:r>
                      <a:endParaRPr lang="ja-JP" sz="11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+mn-lt"/>
                        </a:rPr>
                        <a:t>肝臓</a:t>
                      </a:r>
                      <a:r>
                        <a:rPr lang="en-US" altLang="ja-JP" sz="1100" kern="100" baseline="30000" dirty="0">
                          <a:effectLst/>
                          <a:latin typeface="+mn-lt"/>
                        </a:rPr>
                        <a:t>※</a:t>
                      </a:r>
                      <a:endParaRPr lang="ja-JP" sz="11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+mn-lt"/>
                        </a:rPr>
                        <a:t>腎臓</a:t>
                      </a:r>
                      <a:endParaRPr lang="ja-JP" sz="11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+mn-lt"/>
                        </a:rPr>
                        <a:t>膵臓</a:t>
                      </a:r>
                      <a:r>
                        <a:rPr lang="en-US" altLang="ja-JP" sz="1100" kern="100" baseline="30000" dirty="0">
                          <a:effectLst/>
                          <a:latin typeface="+mn-lt"/>
                        </a:rPr>
                        <a:t>※</a:t>
                      </a:r>
                      <a:endParaRPr lang="ja-JP" sz="1100" kern="100" baseline="300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+mn-lt"/>
                        </a:rPr>
                        <a:t>小腸</a:t>
                      </a:r>
                      <a:endParaRPr lang="ja-JP" sz="11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>
                          <a:solidFill>
                            <a:schemeClr val="bg1"/>
                          </a:solidFill>
                        </a:rPr>
                        <a:t>肝小腸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+mn-lt"/>
                        </a:rPr>
                        <a:t>合 計</a:t>
                      </a:r>
                      <a:endParaRPr lang="ja-JP" sz="11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+mn-lt"/>
                        </a:rPr>
                        <a:t>移植数</a:t>
                      </a:r>
                      <a:endParaRPr lang="ja-JP" sz="11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74</a:t>
                      </a:r>
                      <a:endParaRPr lang="ja-JP" sz="11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kern="100" dirty="0">
                          <a:effectLst/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83</a:t>
                      </a:r>
                      <a:endParaRPr lang="ja-JP" sz="11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105</a:t>
                      </a:r>
                      <a:endParaRPr lang="ja-JP" sz="11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33</a:t>
                      </a:r>
                      <a:endParaRPr lang="ja-JP" sz="11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12</a:t>
                      </a:r>
                      <a:endParaRPr lang="ja-JP" sz="11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kern="100" dirty="0">
                          <a:effectLst/>
                          <a:latin typeface="+mn-lt"/>
                          <a:ea typeface="+mn-ea"/>
                          <a:cs typeface="+mn-cs"/>
                        </a:rPr>
                        <a:t>368</a:t>
                      </a:r>
                      <a:endParaRPr lang="ja-JP" sz="11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174">
                <a:tc>
                  <a:txBody>
                    <a:bodyPr/>
                    <a:lstStyle/>
                    <a:p>
                      <a:pPr indent="102235" algn="ctr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+mn-lt"/>
                        </a:rPr>
                        <a:t>内</a:t>
                      </a:r>
                      <a:r>
                        <a:rPr lang="ja-JP" sz="1100" kern="100" dirty="0">
                          <a:effectLst/>
                          <a:latin typeface="+mn-lt"/>
                        </a:rPr>
                        <a:t>、</a:t>
                      </a:r>
                      <a:r>
                        <a:rPr lang="en-US" sz="1100" kern="100" dirty="0">
                          <a:effectLst/>
                          <a:latin typeface="+mn-lt"/>
                        </a:rPr>
                        <a:t>18</a:t>
                      </a:r>
                      <a:r>
                        <a:rPr lang="ja-JP" sz="1100" kern="100" dirty="0">
                          <a:effectLst/>
                          <a:latin typeface="+mn-lt"/>
                        </a:rPr>
                        <a:t>歳未満</a:t>
                      </a:r>
                      <a:endParaRPr lang="ja-JP" sz="11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kern="100" dirty="0">
                          <a:effectLst/>
                          <a:latin typeface="+mn-lt"/>
                          <a:ea typeface="+mn-ea"/>
                          <a:cs typeface="+mn-cs"/>
                        </a:rPr>
                        <a:t>67</a:t>
                      </a:r>
                      <a:endParaRPr lang="ja-JP" sz="11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kern="100" dirty="0"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ja-JP" sz="11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kern="100" dirty="0">
                          <a:effectLst/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  <a:endParaRPr lang="ja-JP" sz="11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kern="100" dirty="0">
                          <a:effectLst/>
                          <a:latin typeface="+mn-lt"/>
                          <a:ea typeface="+mn-ea"/>
                          <a:cs typeface="+mn-cs"/>
                        </a:rPr>
                        <a:t>59</a:t>
                      </a:r>
                      <a:endParaRPr lang="ja-JP" sz="11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0</a:t>
                      </a:r>
                      <a:endParaRPr lang="ja-JP" sz="11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kern="100" dirty="0"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ja-JP" sz="11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kern="100" dirty="0">
                          <a:effectLst/>
                          <a:latin typeface="+mn-lt"/>
                          <a:ea typeface="+mn-ea"/>
                          <a:cs typeface="+mn-cs"/>
                        </a:rPr>
                        <a:t>230</a:t>
                      </a:r>
                      <a:endParaRPr lang="ja-JP" sz="11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250779" y="1385906"/>
            <a:ext cx="1133644" cy="3763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44083"/>
            <a:r>
              <a:rPr lang="en-US" altLang="ja-JP" sz="1846" dirty="0">
                <a:solidFill>
                  <a:srgbClr val="00873C"/>
                </a:solidFill>
                <a:latin typeface="ＭＳ ゴシック"/>
                <a:ea typeface="ＭＳ ゴシック"/>
              </a:rPr>
              <a:t>【</a:t>
            </a:r>
            <a:r>
              <a:rPr lang="ja-JP" altLang="en-US" sz="1846" dirty="0">
                <a:solidFill>
                  <a:srgbClr val="00873C"/>
                </a:solidFill>
                <a:latin typeface="ＭＳ ゴシック"/>
                <a:ea typeface="ＭＳ ゴシック"/>
              </a:rPr>
              <a:t>年別</a:t>
            </a:r>
            <a:r>
              <a:rPr lang="en-US" altLang="ja-JP" sz="1846" dirty="0">
                <a:solidFill>
                  <a:srgbClr val="00873C"/>
                </a:solidFill>
                <a:latin typeface="ＭＳ ゴシック"/>
                <a:ea typeface="ＭＳ ゴシック"/>
              </a:rPr>
              <a:t>】</a:t>
            </a:r>
            <a:endParaRPr lang="ja-JP" altLang="en-US" sz="1846" dirty="0">
              <a:solidFill>
                <a:srgbClr val="00873C"/>
              </a:solidFill>
              <a:latin typeface="ＭＳ ゴシック"/>
              <a:ea typeface="ＭＳ ゴシック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368005" y="1426104"/>
            <a:ext cx="1370888" cy="3763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44083"/>
            <a:r>
              <a:rPr lang="en-US" altLang="ja-JP" sz="1846" dirty="0">
                <a:solidFill>
                  <a:srgbClr val="00873C"/>
                </a:solidFill>
                <a:latin typeface="ＭＳ ゴシック"/>
                <a:ea typeface="ＭＳ ゴシック"/>
              </a:rPr>
              <a:t>【</a:t>
            </a:r>
            <a:r>
              <a:rPr lang="ja-JP" altLang="en-US" sz="1846" dirty="0">
                <a:solidFill>
                  <a:srgbClr val="00873C"/>
                </a:solidFill>
                <a:latin typeface="ＭＳ ゴシック"/>
                <a:ea typeface="ＭＳ ゴシック"/>
              </a:rPr>
              <a:t>年齢別</a:t>
            </a:r>
            <a:r>
              <a:rPr lang="en-US" altLang="ja-JP" sz="1846" dirty="0">
                <a:solidFill>
                  <a:srgbClr val="00873C"/>
                </a:solidFill>
                <a:latin typeface="ＭＳ ゴシック"/>
                <a:ea typeface="ＭＳ ゴシック"/>
              </a:rPr>
              <a:t>】</a:t>
            </a:r>
            <a:endParaRPr lang="ja-JP" altLang="en-US" sz="1846" dirty="0">
              <a:solidFill>
                <a:srgbClr val="00873C"/>
              </a:solidFill>
              <a:latin typeface="ＭＳ ゴシック"/>
              <a:ea typeface="ＭＳ ゴシック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394315" y="4404961"/>
            <a:ext cx="612668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44083"/>
            <a:r>
              <a:rPr lang="ja-JP" altLang="en-US" sz="1108" dirty="0">
                <a:solidFill>
                  <a:srgbClr val="000000">
                    <a:lumMod val="65000"/>
                    <a:lumOff val="35000"/>
                  </a:srgbClr>
                </a:solidFill>
                <a:latin typeface="ＭＳ ゴシック"/>
                <a:ea typeface="ＭＳ ゴシック"/>
              </a:rPr>
              <a:t>（年）</a:t>
            </a:r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80955" y="371217"/>
            <a:ext cx="8982089" cy="7512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3200" b="1" kern="1200" cap="all" spc="1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defRPr>
            </a:lvl1pPr>
          </a:lstStyle>
          <a:p>
            <a:pPr algn="ctr" defTabSz="844083"/>
            <a:r>
              <a:rPr lang="en-US" altLang="ja-JP" spc="92" dirty="0">
                <a:solidFill>
                  <a:srgbClr val="00823C"/>
                </a:solidFill>
              </a:rPr>
              <a:t>18</a:t>
            </a:r>
            <a:r>
              <a:rPr lang="ja-JP" altLang="ja-JP" spc="92" dirty="0">
                <a:solidFill>
                  <a:srgbClr val="00823C"/>
                </a:solidFill>
              </a:rPr>
              <a:t>歳未満</a:t>
            </a:r>
            <a:r>
              <a:rPr lang="ja-JP" altLang="en-US" spc="92" dirty="0">
                <a:solidFill>
                  <a:srgbClr val="00823C"/>
                </a:solidFill>
              </a:rPr>
              <a:t> </a:t>
            </a:r>
            <a:r>
              <a:rPr lang="ja-JP" altLang="ja-JP" spc="92" dirty="0">
                <a:solidFill>
                  <a:srgbClr val="00823C"/>
                </a:solidFill>
              </a:rPr>
              <a:t>脳死下臓器提供</a:t>
            </a:r>
            <a:r>
              <a:rPr lang="ja-JP" altLang="en-US" spc="92" dirty="0">
                <a:solidFill>
                  <a:srgbClr val="00823C"/>
                </a:solidFill>
              </a:rPr>
              <a:t> </a:t>
            </a:r>
            <a:endParaRPr lang="en-US" altLang="ja-JP" spc="92" dirty="0">
              <a:solidFill>
                <a:srgbClr val="00823C"/>
              </a:solidFill>
            </a:endParaRPr>
          </a:p>
          <a:p>
            <a:pPr algn="ctr" defTabSz="844083"/>
            <a:r>
              <a:rPr lang="ja-JP" altLang="ja-JP" sz="2200" spc="92" dirty="0">
                <a:solidFill>
                  <a:srgbClr val="00823C"/>
                </a:solidFill>
              </a:rPr>
              <a:t>（</a:t>
            </a:r>
            <a:r>
              <a:rPr lang="en-US" altLang="ja-JP" sz="2200" spc="92" dirty="0">
                <a:solidFill>
                  <a:srgbClr val="00823C"/>
                </a:solidFill>
              </a:rPr>
              <a:t>2010</a:t>
            </a:r>
            <a:r>
              <a:rPr lang="ja-JP" altLang="ja-JP" sz="2200" spc="92" dirty="0">
                <a:solidFill>
                  <a:srgbClr val="00823C"/>
                </a:solidFill>
              </a:rPr>
              <a:t>年</a:t>
            </a:r>
            <a:r>
              <a:rPr lang="en-US" altLang="ja-JP" sz="2200" spc="92" dirty="0">
                <a:solidFill>
                  <a:srgbClr val="00823C"/>
                </a:solidFill>
              </a:rPr>
              <a:t>7</a:t>
            </a:r>
            <a:r>
              <a:rPr lang="ja-JP" altLang="ja-JP" sz="2200" spc="92" dirty="0">
                <a:solidFill>
                  <a:srgbClr val="00823C"/>
                </a:solidFill>
              </a:rPr>
              <a:t>月～</a:t>
            </a:r>
            <a:r>
              <a:rPr lang="en-US" altLang="ja-JP" sz="2200" spc="92" dirty="0">
                <a:solidFill>
                  <a:srgbClr val="00823C"/>
                </a:solidFill>
              </a:rPr>
              <a:t>2023</a:t>
            </a:r>
            <a:r>
              <a:rPr lang="ja-JP" altLang="ja-JP" sz="2200" spc="92" dirty="0">
                <a:solidFill>
                  <a:srgbClr val="00823C"/>
                </a:solidFill>
              </a:rPr>
              <a:t>年</a:t>
            </a:r>
            <a:r>
              <a:rPr lang="en-US" altLang="ja-JP" sz="2200" spc="92" dirty="0">
                <a:solidFill>
                  <a:srgbClr val="00823C"/>
                </a:solidFill>
              </a:rPr>
              <a:t>12</a:t>
            </a:r>
            <a:r>
              <a:rPr lang="ja-JP" altLang="ja-JP" sz="2200" spc="92" dirty="0">
                <a:solidFill>
                  <a:srgbClr val="00823C"/>
                </a:solidFill>
              </a:rPr>
              <a:t>月</a:t>
            </a:r>
            <a:r>
              <a:rPr lang="ja-JP" altLang="en-US" sz="2200" spc="92" dirty="0">
                <a:solidFill>
                  <a:srgbClr val="00823C"/>
                </a:solidFill>
              </a:rPr>
              <a:t>、提供</a:t>
            </a:r>
            <a:r>
              <a:rPr lang="en-US" altLang="ja-JP" sz="2200" spc="92" dirty="0">
                <a:solidFill>
                  <a:srgbClr val="00823C"/>
                </a:solidFill>
              </a:rPr>
              <a:t>81</a:t>
            </a:r>
            <a:r>
              <a:rPr lang="ja-JP" altLang="en-US" sz="2200" spc="92" dirty="0">
                <a:solidFill>
                  <a:srgbClr val="00823C"/>
                </a:solidFill>
              </a:rPr>
              <a:t>例</a:t>
            </a:r>
            <a:r>
              <a:rPr lang="ja-JP" altLang="ja-JP" sz="2200" spc="92" dirty="0">
                <a:solidFill>
                  <a:srgbClr val="00823C"/>
                </a:solidFill>
              </a:rPr>
              <a:t>）</a:t>
            </a:r>
            <a:endParaRPr lang="ja-JP" altLang="en-US" sz="2200" spc="92" dirty="0">
              <a:solidFill>
                <a:srgbClr val="00823C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605848" y="5751122"/>
            <a:ext cx="1726755" cy="2343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44083"/>
            <a:r>
              <a:rPr lang="en-US" altLang="ja-JP" sz="923" dirty="0">
                <a:solidFill>
                  <a:srgbClr val="000000"/>
                </a:solidFill>
                <a:latin typeface="ＭＳ ゴシック"/>
                <a:ea typeface="ＭＳ ゴシック"/>
              </a:rPr>
              <a:t>※</a:t>
            </a:r>
            <a:r>
              <a:rPr lang="ja-JP" altLang="en-US" sz="923" dirty="0">
                <a:solidFill>
                  <a:srgbClr val="000000"/>
                </a:solidFill>
                <a:latin typeface="ＭＳ ゴシック"/>
                <a:ea typeface="ＭＳ ゴシック"/>
              </a:rPr>
              <a:t>肝腎、膵腎同時移植を含む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88A97EE3-86DF-4A3D-AE47-6F290A3AB95F}"/>
              </a:ext>
            </a:extLst>
          </p:cNvPr>
          <p:cNvGrpSpPr/>
          <p:nvPr/>
        </p:nvGrpSpPr>
        <p:grpSpPr>
          <a:xfrm>
            <a:off x="0" y="1889849"/>
            <a:ext cx="6690946" cy="2845231"/>
            <a:chOff x="225687" y="1889849"/>
            <a:chExt cx="6091319" cy="2567059"/>
          </a:xfrm>
        </p:grpSpPr>
        <p:graphicFrame>
          <p:nvGraphicFramePr>
            <p:cNvPr id="14" name="グラフ 13"/>
            <p:cNvGraphicFramePr/>
            <p:nvPr>
              <p:extLst>
                <p:ext uri="{D42A27DB-BD31-4B8C-83A1-F6EECF244321}">
                  <p14:modId xmlns:p14="http://schemas.microsoft.com/office/powerpoint/2010/main" val="2424720169"/>
                </p:ext>
              </p:extLst>
            </p:nvPr>
          </p:nvGraphicFramePr>
          <p:xfrm>
            <a:off x="225687" y="1889849"/>
            <a:ext cx="6091319" cy="256705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" name="Text Box 11">
              <a:extLst>
                <a:ext uri="{FF2B5EF4-FFF2-40B4-BE49-F238E27FC236}">
                  <a16:creationId xmlns:a16="http://schemas.microsoft.com/office/drawing/2014/main" id="{524AA780-6B64-4461-9911-AFCC1CAAA3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4425" y="3074203"/>
              <a:ext cx="783854" cy="404726"/>
            </a:xfrm>
            <a:prstGeom prst="callout2">
              <a:avLst>
                <a:gd name="adj1" fmla="val 53429"/>
                <a:gd name="adj2" fmla="val 6037"/>
                <a:gd name="adj3" fmla="val 53428"/>
                <a:gd name="adj4" fmla="val -14276"/>
                <a:gd name="adj5" fmla="val 192428"/>
                <a:gd name="adj6" fmla="val -27350"/>
              </a:avLst>
            </a:prstGeom>
            <a:noFill/>
            <a:ln>
              <a:solidFill>
                <a:srgbClr val="C00000"/>
              </a:solidFill>
            </a:ln>
            <a:effectLst/>
          </p:spPr>
          <p:txBody>
            <a:bodyPr wrap="squar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9pPr>
            </a:lstStyle>
            <a:p>
              <a:pPr algn="ctr" defTabSz="844083" eaLnBrk="1" fontAlgn="base" hangingPunct="1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ja-JP" altLang="en-US" sz="1015" dirty="0">
                  <a:solidFill>
                    <a:srgbClr val="C00000"/>
                  </a:solidFill>
                </a:rPr>
                <a:t>心臓移植</a:t>
              </a:r>
              <a:endParaRPr lang="en-US" altLang="ja-JP" sz="1015" dirty="0">
                <a:solidFill>
                  <a:srgbClr val="C00000"/>
                </a:solidFill>
              </a:endParaRPr>
            </a:p>
            <a:p>
              <a:pPr algn="ctr" defTabSz="844083" eaLnBrk="1" fontAlgn="base" hangingPunct="1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ja-JP" altLang="en-US" sz="1015" dirty="0">
                  <a:solidFill>
                    <a:srgbClr val="C00000"/>
                  </a:solidFill>
                </a:rPr>
                <a:t>小児優先</a:t>
              </a:r>
            </a:p>
          </p:txBody>
        </p:sp>
        <p:sp>
          <p:nvSpPr>
            <p:cNvPr id="27" name="Text Box 11">
              <a:extLst>
                <a:ext uri="{FF2B5EF4-FFF2-40B4-BE49-F238E27FC236}">
                  <a16:creationId xmlns:a16="http://schemas.microsoft.com/office/drawing/2014/main" id="{FE6032EF-658A-454D-ACF8-2522EEF93D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7016" y="2823284"/>
              <a:ext cx="1199351" cy="404726"/>
            </a:xfrm>
            <a:prstGeom prst="callout2">
              <a:avLst>
                <a:gd name="adj1" fmla="val 54229"/>
                <a:gd name="adj2" fmla="val 91722"/>
                <a:gd name="adj3" fmla="val 54230"/>
                <a:gd name="adj4" fmla="val 103191"/>
                <a:gd name="adj5" fmla="val 154126"/>
                <a:gd name="adj6" fmla="val 107814"/>
              </a:avLst>
            </a:prstGeom>
            <a:noFill/>
            <a:ln>
              <a:solidFill>
                <a:srgbClr val="C00000"/>
              </a:solidFill>
            </a:ln>
            <a:effectLst/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15" dirty="0">
                  <a:solidFill>
                    <a:srgbClr val="C00000"/>
                  </a:solidFill>
                  <a:latin typeface="ＭＳ ゴシック"/>
                  <a:ea typeface="ＭＳ ゴシック"/>
                </a:rPr>
                <a:t>腎臓・肝臓移植</a:t>
              </a:r>
              <a:endParaRPr lang="en-US" altLang="ja-JP" sz="1015" dirty="0">
                <a:solidFill>
                  <a:srgbClr val="C00000"/>
                </a:solidFill>
                <a:latin typeface="ＭＳ ゴシック"/>
                <a:ea typeface="ＭＳ ゴシック"/>
              </a:endParaRPr>
            </a:p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15" dirty="0">
                  <a:solidFill>
                    <a:srgbClr val="C00000"/>
                  </a:solidFill>
                  <a:latin typeface="ＭＳ ゴシック"/>
                  <a:ea typeface="ＭＳ ゴシック"/>
                </a:rPr>
                <a:t>小児優先</a:t>
              </a:r>
            </a:p>
          </p:txBody>
        </p:sp>
        <p:sp>
          <p:nvSpPr>
            <p:cNvPr id="6" name="Text Box 11">
              <a:extLst>
                <a:ext uri="{FF2B5EF4-FFF2-40B4-BE49-F238E27FC236}">
                  <a16:creationId xmlns:a16="http://schemas.microsoft.com/office/drawing/2014/main" id="{E1C25407-6DEB-4599-97B6-CE128D8811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1169" y="2537137"/>
              <a:ext cx="993365" cy="404726"/>
            </a:xfrm>
            <a:prstGeom prst="callout2">
              <a:avLst>
                <a:gd name="adj1" fmla="val 96398"/>
                <a:gd name="adj2" fmla="val 34647"/>
                <a:gd name="adj3" fmla="val 215361"/>
                <a:gd name="adj4" fmla="val 20987"/>
                <a:gd name="adj5" fmla="val 215271"/>
                <a:gd name="adj6" fmla="val 20839"/>
              </a:avLst>
            </a:prstGeom>
            <a:noFill/>
            <a:ln>
              <a:solidFill>
                <a:srgbClr val="C00000"/>
              </a:solidFill>
            </a:ln>
            <a:effectLst/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15" dirty="0">
                  <a:solidFill>
                    <a:srgbClr val="C00000"/>
                  </a:solidFill>
                  <a:latin typeface="ＭＳ ゴシック"/>
                  <a:ea typeface="ＭＳ ゴシック"/>
                </a:rPr>
                <a:t>膵臓・肺移植</a:t>
              </a:r>
              <a:endParaRPr lang="en-US" altLang="ja-JP" sz="1015" dirty="0">
                <a:solidFill>
                  <a:srgbClr val="C00000"/>
                </a:solidFill>
                <a:latin typeface="ＭＳ ゴシック"/>
                <a:ea typeface="ＭＳ ゴシック"/>
              </a:endParaRPr>
            </a:p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15" dirty="0">
                  <a:solidFill>
                    <a:srgbClr val="C00000"/>
                  </a:solidFill>
                  <a:latin typeface="ＭＳ ゴシック"/>
                  <a:ea typeface="ＭＳ ゴシック"/>
                </a:rPr>
                <a:t>小児優先</a:t>
              </a:r>
            </a:p>
          </p:txBody>
        </p:sp>
      </p:grpSp>
      <p:graphicFrame>
        <p:nvGraphicFramePr>
          <p:cNvPr id="9" name="グラフ 8">
            <a:extLst>
              <a:ext uri="{FF2B5EF4-FFF2-40B4-BE49-F238E27FC236}">
                <a16:creationId xmlns:a16="http://schemas.microsoft.com/office/drawing/2014/main" id="{9ED0A91A-EEE1-4C29-BFFB-0FFEB5B5A6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5031704"/>
              </p:ext>
            </p:extLst>
          </p:nvPr>
        </p:nvGraphicFramePr>
        <p:xfrm>
          <a:off x="6354099" y="1500178"/>
          <a:ext cx="2990032" cy="3041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CE6A7E1-BB36-1760-A773-F59EEAED13D9}"/>
              </a:ext>
            </a:extLst>
          </p:cNvPr>
          <p:cNvSpPr txBox="1"/>
          <p:nvPr/>
        </p:nvSpPr>
        <p:spPr>
          <a:xfrm>
            <a:off x="932287" y="6025777"/>
            <a:ext cx="47055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200" dirty="0">
                <a:latin typeface="+mn-ea"/>
                <a:ea typeface="+mn-ea"/>
              </a:rPr>
              <a:t>※</a:t>
            </a:r>
            <a:r>
              <a:rPr kumimoji="1" lang="ja-JP" altLang="en-US" sz="1200" dirty="0">
                <a:latin typeface="+mn-ea"/>
                <a:ea typeface="+mn-ea"/>
              </a:rPr>
              <a:t>情報公開の内容に基づいて集計</a:t>
            </a:r>
            <a:endParaRPr kumimoji="1" lang="en-US" altLang="ja-JP" sz="1200" dirty="0">
              <a:latin typeface="+mn-ea"/>
              <a:ea typeface="+mn-ea"/>
            </a:endParaRPr>
          </a:p>
          <a:p>
            <a:r>
              <a:rPr lang="en-US" altLang="ja-JP" sz="1200" dirty="0">
                <a:latin typeface="+mn-ea"/>
              </a:rPr>
              <a:t>※</a:t>
            </a:r>
            <a:r>
              <a:rPr lang="ja-JP" altLang="en-US" sz="1200" dirty="0">
                <a:latin typeface="+mn-ea"/>
              </a:rPr>
              <a:t>脳死判定後、摘出に至らなかった事例は含まず</a:t>
            </a:r>
            <a:endParaRPr kumimoji="1" lang="ja-JP" altLang="en-US" sz="1200" dirty="0">
              <a:latin typeface="+mn-ea"/>
              <a:ea typeface="+mn-ea"/>
            </a:endParaRP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77FFAD95-4956-708C-9924-B3F8A7F2E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55" y="1756811"/>
            <a:ext cx="53261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ja-JP" altLang="en-US" sz="1050" dirty="0">
                <a:latin typeface="ＭＳ Ｐゴシック" pitchFamily="50" charset="-128"/>
              </a:rPr>
              <a:t>（件）</a:t>
            </a:r>
          </a:p>
        </p:txBody>
      </p:sp>
    </p:spTree>
    <p:extLst>
      <p:ext uri="{BB962C8B-B14F-4D97-AF65-F5344CB8AC3E}">
        <p14:creationId xmlns:p14="http://schemas.microsoft.com/office/powerpoint/2010/main" val="399461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2108532" y="124099"/>
            <a:ext cx="4926936" cy="540000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lIns="91440" tIns="0" rIns="91440" bIns="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3200" b="1" kern="1200" cap="all" spc="1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ja-JP" altLang="en-US" sz="2600" i="1" dirty="0">
                <a:solidFill>
                  <a:srgbClr val="00873C"/>
                </a:solidFill>
              </a:rPr>
              <a:t>臓器提供件数の年次推移</a:t>
            </a:r>
            <a:endParaRPr lang="ja-JP" altLang="en-US" sz="2600" i="1" dirty="0">
              <a:solidFill>
                <a:srgbClr val="00873C"/>
              </a:solidFill>
              <a:ea typeface="ＭＳ ゴシック" pitchFamily="49" charset="-128"/>
            </a:endParaRPr>
          </a:p>
        </p:txBody>
      </p:sp>
      <p:graphicFrame>
        <p:nvGraphicFramePr>
          <p:cNvPr id="2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1490111"/>
              </p:ext>
            </p:extLst>
          </p:nvPr>
        </p:nvGraphicFramePr>
        <p:xfrm>
          <a:off x="0" y="938687"/>
          <a:ext cx="9127525" cy="5386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5088100" y="2022387"/>
            <a:ext cx="1323039" cy="307777"/>
          </a:xfrm>
          <a:prstGeom prst="callout2">
            <a:avLst>
              <a:gd name="adj1" fmla="val 47788"/>
              <a:gd name="adj2" fmla="val 12516"/>
              <a:gd name="adj3" fmla="val 47015"/>
              <a:gd name="adj4" fmla="val -1922"/>
              <a:gd name="adj5" fmla="val 174190"/>
              <a:gd name="adj6" fmla="val -5404"/>
            </a:avLst>
          </a:prstGeom>
          <a:noFill/>
          <a:ln>
            <a:solidFill>
              <a:srgbClr val="C00000"/>
            </a:solidFill>
          </a:ln>
          <a:effectLst/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solidFill>
                  <a:srgbClr val="C00000"/>
                </a:solidFill>
              </a:rPr>
              <a:t>改正法施行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8686310" y="5929923"/>
            <a:ext cx="49396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ja-JP" altLang="en-US" sz="1200" dirty="0">
                <a:latin typeface="ＭＳ Ｐゴシック" pitchFamily="50" charset="-128"/>
              </a:rPr>
              <a:t>（年）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35572" y="6062267"/>
            <a:ext cx="3710336" cy="28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ja-JP" altLang="en-US" sz="16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＊</a:t>
            </a:r>
            <a:r>
              <a:rPr lang="en-US" altLang="ja-JP" sz="16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1995</a:t>
            </a:r>
            <a:r>
              <a:rPr lang="ja-JP" altLang="en-US" sz="16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年は、日本腎臓移植ネットワーク発足後の</a:t>
            </a:r>
            <a:r>
              <a:rPr lang="en-US" altLang="ja-JP" sz="16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4</a:t>
            </a:r>
            <a:r>
              <a:rPr lang="ja-JP" altLang="en-US" sz="16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～</a:t>
            </a:r>
            <a:r>
              <a:rPr lang="en-US" altLang="ja-JP" sz="16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12</a:t>
            </a:r>
            <a:r>
              <a:rPr lang="ja-JP" altLang="en-US" sz="16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月</a:t>
            </a:r>
            <a:endParaRPr lang="ja-JP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ＭＳ ゴシック" pitchFamily="49" charset="-128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-90854" y="851473"/>
            <a:ext cx="6096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ja-JP" altLang="en-US" sz="1400" dirty="0"/>
              <a:t>（件）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1651585" y="2567252"/>
            <a:ext cx="1444150" cy="307777"/>
          </a:xfrm>
          <a:prstGeom prst="callout2">
            <a:avLst>
              <a:gd name="adj1" fmla="val 47015"/>
              <a:gd name="adj2" fmla="val 6936"/>
              <a:gd name="adj3" fmla="val 47015"/>
              <a:gd name="adj4" fmla="val -17422"/>
              <a:gd name="adj5" fmla="val 273705"/>
              <a:gd name="adj6" fmla="val -31892"/>
            </a:avLst>
          </a:prstGeom>
          <a:noFill/>
          <a:ln>
            <a:solidFill>
              <a:srgbClr val="C00000"/>
            </a:solidFill>
          </a:ln>
          <a:effectLst/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solidFill>
                  <a:srgbClr val="C00000"/>
                </a:solidFill>
              </a:rPr>
              <a:t>臓器移植法施行</a:t>
            </a:r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id="{CA0F2444-B16A-2D96-EAB4-2ADC460B23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72" y="6325511"/>
            <a:ext cx="3710336" cy="28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ja-JP" altLang="en-US" sz="16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ＭＳ ゴシック" pitchFamily="49" charset="-128"/>
              </a:rPr>
              <a:t>＊脳死判定後、摘出に至らなかった事例は含まず</a:t>
            </a:r>
            <a:endParaRPr lang="ja-JP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6168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4806605" y="1257619"/>
            <a:ext cx="4278046" cy="4558856"/>
          </a:xfrm>
          <a:prstGeom prst="rect">
            <a:avLst/>
          </a:prstGeom>
          <a:solidFill>
            <a:srgbClr val="DD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FFFF"/>
              </a:solidFill>
            </a:endParaRPr>
          </a:p>
        </p:txBody>
      </p:sp>
      <p:graphicFrame>
        <p:nvGraphicFramePr>
          <p:cNvPr id="12" name="グラフ 11"/>
          <p:cNvGraphicFramePr/>
          <p:nvPr>
            <p:extLst>
              <p:ext uri="{D42A27DB-BD31-4B8C-83A1-F6EECF244321}">
                <p14:modId xmlns:p14="http://schemas.microsoft.com/office/powerpoint/2010/main" val="4019033992"/>
              </p:ext>
            </p:extLst>
          </p:nvPr>
        </p:nvGraphicFramePr>
        <p:xfrm>
          <a:off x="19049" y="976167"/>
          <a:ext cx="9056077" cy="5432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1047962" y="123825"/>
            <a:ext cx="7048077" cy="757092"/>
          </a:xfrm>
        </p:spPr>
        <p:txBody>
          <a:bodyPr>
            <a:noAutofit/>
          </a:bodyPr>
          <a:lstStyle/>
          <a:p>
            <a:pPr algn="ctr"/>
            <a:r>
              <a:rPr lang="ja-JP" altLang="en-US" sz="2600" i="1" dirty="0">
                <a:solidFill>
                  <a:srgbClr val="00873C"/>
                </a:solidFill>
              </a:rPr>
              <a:t>脳死下臓器提供件数の推移と意思表示</a:t>
            </a:r>
            <a:br>
              <a:rPr lang="en-US" altLang="ja-JP" sz="2600" i="1" dirty="0">
                <a:solidFill>
                  <a:srgbClr val="00873C"/>
                </a:solidFill>
              </a:rPr>
            </a:br>
            <a:r>
              <a:rPr lang="ja-JP" altLang="en-US" sz="2200" i="1" dirty="0">
                <a:solidFill>
                  <a:srgbClr val="00873C"/>
                </a:solidFill>
              </a:rPr>
              <a:t>（</a:t>
            </a:r>
            <a:r>
              <a:rPr lang="en-US" altLang="ja-JP" sz="2200" i="1" dirty="0">
                <a:solidFill>
                  <a:srgbClr val="00873C"/>
                </a:solidFill>
              </a:rPr>
              <a:t>1997</a:t>
            </a:r>
            <a:r>
              <a:rPr lang="ja-JP" altLang="en-US" sz="2200" i="1" dirty="0">
                <a:solidFill>
                  <a:srgbClr val="00873C"/>
                </a:solidFill>
              </a:rPr>
              <a:t>年</a:t>
            </a:r>
            <a:r>
              <a:rPr lang="en-US" altLang="ja-JP" sz="2200" i="1" dirty="0">
                <a:solidFill>
                  <a:srgbClr val="00873C"/>
                </a:solidFill>
              </a:rPr>
              <a:t>10</a:t>
            </a:r>
            <a:r>
              <a:rPr lang="ja-JP" altLang="en-US" sz="2200" i="1" dirty="0">
                <a:solidFill>
                  <a:srgbClr val="00873C"/>
                </a:solidFill>
              </a:rPr>
              <a:t>月</a:t>
            </a:r>
            <a:r>
              <a:rPr lang="en-US" altLang="ja-JP" sz="2200" i="1" dirty="0">
                <a:solidFill>
                  <a:srgbClr val="00873C"/>
                </a:solidFill>
              </a:rPr>
              <a:t>16</a:t>
            </a:r>
            <a:r>
              <a:rPr lang="ja-JP" altLang="en-US" sz="2200" i="1" dirty="0">
                <a:solidFill>
                  <a:srgbClr val="00873C"/>
                </a:solidFill>
              </a:rPr>
              <a:t>日～</a:t>
            </a:r>
            <a:r>
              <a:rPr lang="en-US" altLang="ja-JP" sz="2200" i="1" dirty="0">
                <a:solidFill>
                  <a:srgbClr val="00873C"/>
                </a:solidFill>
              </a:rPr>
              <a:t>2023</a:t>
            </a:r>
            <a:r>
              <a:rPr lang="ja-JP" altLang="en-US" sz="2200" i="1" dirty="0">
                <a:solidFill>
                  <a:srgbClr val="00873C"/>
                </a:solidFill>
              </a:rPr>
              <a:t>年</a:t>
            </a:r>
            <a:r>
              <a:rPr lang="en-US" altLang="ja-JP" sz="2200" i="1" dirty="0">
                <a:solidFill>
                  <a:srgbClr val="00873C"/>
                </a:solidFill>
              </a:rPr>
              <a:t>12</a:t>
            </a:r>
            <a:r>
              <a:rPr lang="ja-JP" altLang="en-US" sz="2200" i="1" dirty="0">
                <a:solidFill>
                  <a:srgbClr val="00873C"/>
                </a:solidFill>
              </a:rPr>
              <a:t>月</a:t>
            </a:r>
            <a:r>
              <a:rPr lang="en-US" altLang="ja-JP" sz="2200" i="1" dirty="0">
                <a:solidFill>
                  <a:srgbClr val="00873C"/>
                </a:solidFill>
              </a:rPr>
              <a:t>31</a:t>
            </a:r>
            <a:r>
              <a:rPr lang="ja-JP" altLang="en-US" sz="2200" i="1" dirty="0">
                <a:solidFill>
                  <a:srgbClr val="00873C"/>
                </a:solidFill>
              </a:rPr>
              <a:t>日、提供</a:t>
            </a:r>
            <a:r>
              <a:rPr lang="en-US" altLang="ja-JP" sz="2200" i="1" dirty="0">
                <a:solidFill>
                  <a:srgbClr val="00873C"/>
                </a:solidFill>
              </a:rPr>
              <a:t>1,020</a:t>
            </a:r>
            <a:r>
              <a:rPr lang="ja-JP" altLang="en-US" sz="2200" i="1" dirty="0">
                <a:solidFill>
                  <a:srgbClr val="00873C"/>
                </a:solidFill>
              </a:rPr>
              <a:t>件）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-16378" y="826017"/>
            <a:ext cx="685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ja-JP" altLang="en-US" sz="1400" dirty="0">
                <a:solidFill>
                  <a:srgbClr val="000000">
                    <a:lumMod val="65000"/>
                    <a:lumOff val="35000"/>
                  </a:srgbClr>
                </a:solidFill>
                <a:latin typeface="ＭＳ Ｐゴシック" pitchFamily="50" charset="-128"/>
              </a:rPr>
              <a:t>（件）</a:t>
            </a:r>
          </a:p>
        </p:txBody>
      </p:sp>
      <p:sp>
        <p:nvSpPr>
          <p:cNvPr id="14" name="線吹き出し 1 (枠付き) 13"/>
          <p:cNvSpPr/>
          <p:nvPr/>
        </p:nvSpPr>
        <p:spPr>
          <a:xfrm>
            <a:off x="3005672" y="2156090"/>
            <a:ext cx="1715358" cy="776389"/>
          </a:xfrm>
          <a:prstGeom prst="borderCallout1">
            <a:avLst>
              <a:gd name="adj1" fmla="val 33402"/>
              <a:gd name="adj2" fmla="val 99233"/>
              <a:gd name="adj3" fmla="val 78312"/>
              <a:gd name="adj4" fmla="val 118074"/>
            </a:avLst>
          </a:prstGeom>
          <a:solidFill>
            <a:srgbClr val="D5D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改正法施行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algn="ctr"/>
            <a:r>
              <a:rPr lang="en-US" altLang="ja-JP" sz="1400" dirty="0">
                <a:solidFill>
                  <a:schemeClr val="tx1"/>
                </a:solidFill>
              </a:rPr>
              <a:t>(2010</a:t>
            </a:r>
            <a:r>
              <a:rPr lang="ja-JP" altLang="en-US" sz="1400" dirty="0">
                <a:solidFill>
                  <a:schemeClr val="tx1"/>
                </a:solidFill>
              </a:rPr>
              <a:t>年</a:t>
            </a:r>
            <a:r>
              <a:rPr lang="en-US" altLang="ja-JP" sz="1400" dirty="0">
                <a:solidFill>
                  <a:schemeClr val="tx1"/>
                </a:solidFill>
              </a:rPr>
              <a:t>7</a:t>
            </a:r>
            <a:r>
              <a:rPr lang="ja-JP" altLang="en-US" sz="1400" dirty="0">
                <a:solidFill>
                  <a:schemeClr val="tx1"/>
                </a:solidFill>
              </a:rPr>
              <a:t>月</a:t>
            </a:r>
            <a:r>
              <a:rPr lang="en-US" altLang="ja-JP" sz="1400" dirty="0">
                <a:solidFill>
                  <a:schemeClr val="tx1"/>
                </a:solidFill>
              </a:rPr>
              <a:t>17</a:t>
            </a:r>
            <a:r>
              <a:rPr lang="ja-JP" altLang="en-US" sz="1400" dirty="0">
                <a:solidFill>
                  <a:schemeClr val="tx1"/>
                </a:solidFill>
              </a:rPr>
              <a:t>日</a:t>
            </a:r>
            <a:r>
              <a:rPr lang="en-US" altLang="ja-JP" sz="1400" dirty="0">
                <a:solidFill>
                  <a:schemeClr val="tx1"/>
                </a:solidFill>
              </a:rPr>
              <a:t>)</a:t>
            </a:r>
            <a:r>
              <a:rPr lang="ja-JP" altLang="en-US" sz="1400" dirty="0">
                <a:solidFill>
                  <a:schemeClr val="tx1"/>
                </a:solidFill>
              </a:rPr>
              <a:t>後 </a:t>
            </a:r>
            <a:r>
              <a:rPr lang="en-US" altLang="ja-JP" sz="1400" dirty="0">
                <a:solidFill>
                  <a:schemeClr val="tx1"/>
                </a:solidFill>
              </a:rPr>
              <a:t>934</a:t>
            </a:r>
            <a:r>
              <a:rPr lang="ja-JP" altLang="en-US" sz="1400" dirty="0">
                <a:solidFill>
                  <a:schemeClr val="tx1"/>
                </a:solidFill>
              </a:rPr>
              <a:t>件</a:t>
            </a:r>
            <a:r>
              <a:rPr lang="en-US" altLang="ja-JP" sz="1400" dirty="0">
                <a:solidFill>
                  <a:schemeClr val="tx1"/>
                </a:solidFill>
              </a:rPr>
              <a:t> 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4721030" y="2457022"/>
            <a:ext cx="685569" cy="1745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7453777" y="6394756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/>
              <a:t>※</a:t>
            </a:r>
            <a:r>
              <a:rPr kumimoji="1" lang="ja-JP" altLang="en-US" sz="800" dirty="0"/>
              <a:t>非公表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063814" y="570875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/>
              <a:t>※</a:t>
            </a:r>
            <a:endParaRPr kumimoji="1" lang="ja-JP" altLang="en-US" sz="800" dirty="0"/>
          </a:p>
        </p:txBody>
      </p:sp>
      <p:sp>
        <p:nvSpPr>
          <p:cNvPr id="3" name="Text Box 9">
            <a:extLst>
              <a:ext uri="{FF2B5EF4-FFF2-40B4-BE49-F238E27FC236}">
                <a16:creationId xmlns:a16="http://schemas.microsoft.com/office/drawing/2014/main" id="{160144D7-A853-51F4-F624-57AD20372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0707" y="6074977"/>
            <a:ext cx="493969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ja-JP" altLang="en-US" sz="1050" dirty="0">
                <a:latin typeface="ＭＳ Ｐゴシック" pitchFamily="50" charset="-128"/>
              </a:rPr>
              <a:t>（年）</a:t>
            </a:r>
          </a:p>
        </p:txBody>
      </p:sp>
    </p:spTree>
    <p:extLst>
      <p:ext uri="{BB962C8B-B14F-4D97-AF65-F5344CB8AC3E}">
        <p14:creationId xmlns:p14="http://schemas.microsoft.com/office/powerpoint/2010/main" val="173738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10"/>
          <p:cNvGraphicFramePr>
            <a:graphicFrameLocks/>
          </p:cNvGraphicFramePr>
          <p:nvPr/>
        </p:nvGraphicFramePr>
        <p:xfrm>
          <a:off x="0" y="2208532"/>
          <a:ext cx="3840596" cy="4422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190392" y="1772926"/>
            <a:ext cx="34451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ja-JP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1997</a:t>
            </a:r>
            <a:r>
              <a:rPr lang="ja-JP" altLang="en-US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16</a:t>
            </a:r>
            <a:r>
              <a:rPr lang="ja-JP" altLang="en-US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日～</a:t>
            </a:r>
            <a:r>
              <a:rPr lang="en-US" altLang="ja-JP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2010</a:t>
            </a:r>
            <a:r>
              <a:rPr lang="ja-JP" altLang="en-US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</a:t>
            </a:r>
            <a:r>
              <a:rPr lang="ja-JP" altLang="en-US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16</a:t>
            </a:r>
            <a:r>
              <a:rPr lang="ja-JP" altLang="en-US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　</a:t>
            </a:r>
            <a:r>
              <a:rPr lang="en-US" altLang="ja-JP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86</a:t>
            </a:r>
            <a:r>
              <a:rPr lang="ja-JP" altLang="en-US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件）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636348" y="1725007"/>
            <a:ext cx="35349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ja-JP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2010</a:t>
            </a:r>
            <a:r>
              <a:rPr lang="ja-JP" altLang="en-US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</a:t>
            </a:r>
            <a:r>
              <a:rPr lang="ja-JP" altLang="en-US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17</a:t>
            </a:r>
            <a:r>
              <a:rPr lang="ja-JP" altLang="en-US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日～</a:t>
            </a:r>
            <a:r>
              <a:rPr lang="en-US" altLang="ja-JP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2023</a:t>
            </a:r>
            <a:r>
              <a:rPr lang="ja-JP" altLang="en-US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</a:t>
            </a:r>
            <a:r>
              <a:rPr lang="ja-JP" altLang="en-US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31</a:t>
            </a:r>
            <a:r>
              <a:rPr lang="ja-JP" altLang="en-US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　</a:t>
            </a:r>
            <a:r>
              <a:rPr lang="en-US" altLang="ja-JP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934</a:t>
            </a:r>
            <a:r>
              <a:rPr lang="ja-JP" altLang="en-US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件）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5241164" y="1324897"/>
            <a:ext cx="2236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2000" dirty="0">
                <a:solidFill>
                  <a:srgbClr val="00873C"/>
                </a:solidFill>
              </a:rPr>
              <a:t>【</a:t>
            </a:r>
            <a:r>
              <a:rPr lang="ja-JP" altLang="en-US" sz="2000" dirty="0">
                <a:solidFill>
                  <a:srgbClr val="00873C"/>
                </a:solidFill>
              </a:rPr>
              <a:t>改正法施行後</a:t>
            </a:r>
            <a:r>
              <a:rPr lang="en-US" altLang="ja-JP" sz="2000" dirty="0">
                <a:solidFill>
                  <a:srgbClr val="00873C"/>
                </a:solidFill>
              </a:rPr>
              <a:t>】</a:t>
            </a:r>
            <a:endParaRPr lang="ja-JP" altLang="en-US" sz="2000" dirty="0">
              <a:solidFill>
                <a:srgbClr val="00873C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94722" y="1387020"/>
            <a:ext cx="2236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2000" dirty="0">
                <a:solidFill>
                  <a:srgbClr val="00873C"/>
                </a:solidFill>
              </a:rPr>
              <a:t>【</a:t>
            </a:r>
            <a:r>
              <a:rPr lang="ja-JP" altLang="en-US" sz="2000" dirty="0">
                <a:solidFill>
                  <a:srgbClr val="00873C"/>
                </a:solidFill>
              </a:rPr>
              <a:t>改正法施行前</a:t>
            </a:r>
            <a:r>
              <a:rPr lang="en-US" altLang="ja-JP" sz="2000" dirty="0">
                <a:solidFill>
                  <a:srgbClr val="00873C"/>
                </a:solidFill>
              </a:rPr>
              <a:t>】</a:t>
            </a:r>
            <a:endParaRPr lang="ja-JP" altLang="en-US" sz="2000" dirty="0">
              <a:solidFill>
                <a:srgbClr val="00873C"/>
              </a:solidFill>
            </a:endParaRP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1081376" y="129759"/>
            <a:ext cx="6981248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3200" b="1" kern="1200" cap="all" spc="1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defRPr>
            </a:lvl1pPr>
          </a:lstStyle>
          <a:p>
            <a:pPr algn="ctr"/>
            <a:r>
              <a:rPr lang="ja-JP" altLang="en-US" sz="2600" i="1" dirty="0">
                <a:solidFill>
                  <a:srgbClr val="00873C"/>
                </a:solidFill>
                <a:latin typeface="ＭＳ Ｐゴシック"/>
              </a:rPr>
              <a:t>脳死下臓器提供者の本人の意思表示</a:t>
            </a:r>
            <a:endParaRPr lang="en-US" altLang="ja-JP" sz="2600" i="1" dirty="0">
              <a:solidFill>
                <a:srgbClr val="00873C"/>
              </a:solidFill>
              <a:latin typeface="ＭＳ Ｐゴシック"/>
            </a:endParaRPr>
          </a:p>
          <a:p>
            <a:pPr algn="ctr"/>
            <a:r>
              <a:rPr lang="ja-JP" altLang="en-US" sz="2200" i="1" dirty="0">
                <a:solidFill>
                  <a:srgbClr val="00873C"/>
                </a:solidFill>
              </a:rPr>
              <a:t>（改正臓器移植法施行前後の比較）</a:t>
            </a:r>
            <a:endParaRPr lang="en-US" altLang="ja-JP" sz="2200" i="1" dirty="0">
              <a:solidFill>
                <a:srgbClr val="00873C"/>
              </a:solidFill>
            </a:endParaRPr>
          </a:p>
          <a:p>
            <a:pPr algn="ctr"/>
            <a:r>
              <a:rPr lang="ja-JP" altLang="en-US" sz="2200" i="1" dirty="0">
                <a:solidFill>
                  <a:srgbClr val="00873C"/>
                </a:solidFill>
              </a:rPr>
              <a:t>（</a:t>
            </a:r>
            <a:r>
              <a:rPr lang="en-US" altLang="ja-JP" sz="2200" i="1" dirty="0">
                <a:solidFill>
                  <a:srgbClr val="00873C"/>
                </a:solidFill>
              </a:rPr>
              <a:t>1997</a:t>
            </a:r>
            <a:r>
              <a:rPr lang="ja-JP" altLang="en-US" sz="2200" i="1" dirty="0">
                <a:solidFill>
                  <a:srgbClr val="00873C"/>
                </a:solidFill>
              </a:rPr>
              <a:t>年</a:t>
            </a:r>
            <a:r>
              <a:rPr lang="en-US" altLang="ja-JP" sz="2200" i="1" dirty="0">
                <a:solidFill>
                  <a:srgbClr val="00873C"/>
                </a:solidFill>
              </a:rPr>
              <a:t>10</a:t>
            </a:r>
            <a:r>
              <a:rPr lang="ja-JP" altLang="en-US" sz="2200" i="1" dirty="0">
                <a:solidFill>
                  <a:srgbClr val="00873C"/>
                </a:solidFill>
              </a:rPr>
              <a:t>月</a:t>
            </a:r>
            <a:r>
              <a:rPr lang="en-US" altLang="ja-JP" sz="2200" i="1" dirty="0">
                <a:solidFill>
                  <a:srgbClr val="00873C"/>
                </a:solidFill>
              </a:rPr>
              <a:t>16</a:t>
            </a:r>
            <a:r>
              <a:rPr lang="ja-JP" altLang="en-US" sz="2200" i="1" dirty="0">
                <a:solidFill>
                  <a:srgbClr val="00873C"/>
                </a:solidFill>
              </a:rPr>
              <a:t>日～</a:t>
            </a:r>
            <a:r>
              <a:rPr lang="en-US" altLang="ja-JP" sz="2200" i="1" dirty="0">
                <a:solidFill>
                  <a:srgbClr val="00873C"/>
                </a:solidFill>
              </a:rPr>
              <a:t> 2023</a:t>
            </a:r>
            <a:r>
              <a:rPr lang="ja-JP" altLang="en-US" sz="2200" i="1" dirty="0">
                <a:solidFill>
                  <a:srgbClr val="00873C"/>
                </a:solidFill>
              </a:rPr>
              <a:t>年</a:t>
            </a:r>
            <a:r>
              <a:rPr lang="en-US" altLang="ja-JP" sz="2200" i="1" dirty="0">
                <a:solidFill>
                  <a:srgbClr val="00873C"/>
                </a:solidFill>
              </a:rPr>
              <a:t>12</a:t>
            </a:r>
            <a:r>
              <a:rPr lang="ja-JP" altLang="en-US" sz="2200" i="1" dirty="0">
                <a:solidFill>
                  <a:srgbClr val="00873C"/>
                </a:solidFill>
              </a:rPr>
              <a:t>月</a:t>
            </a:r>
            <a:r>
              <a:rPr lang="en-US" altLang="ja-JP" sz="2200" i="1" dirty="0">
                <a:solidFill>
                  <a:srgbClr val="00873C"/>
                </a:solidFill>
              </a:rPr>
              <a:t>31</a:t>
            </a:r>
            <a:r>
              <a:rPr lang="ja-JP" altLang="en-US" sz="2200" i="1" dirty="0">
                <a:solidFill>
                  <a:srgbClr val="00873C"/>
                </a:solidFill>
              </a:rPr>
              <a:t>日、提供</a:t>
            </a:r>
            <a:r>
              <a:rPr lang="en-US" altLang="ja-JP" sz="2200" i="1" dirty="0">
                <a:solidFill>
                  <a:srgbClr val="00873C"/>
                </a:solidFill>
              </a:rPr>
              <a:t>1,020</a:t>
            </a:r>
            <a:r>
              <a:rPr lang="ja-JP" altLang="en-US" sz="2200" i="1" dirty="0">
                <a:solidFill>
                  <a:srgbClr val="00873C"/>
                </a:solidFill>
              </a:rPr>
              <a:t>件）</a:t>
            </a:r>
          </a:p>
        </p:txBody>
      </p:sp>
      <p:graphicFrame>
        <p:nvGraphicFramePr>
          <p:cNvPr id="12" name="コンテンツ プレースホルダー 14"/>
          <p:cNvGraphicFramePr>
            <a:graphicFrameLocks/>
          </p:cNvGraphicFramePr>
          <p:nvPr/>
        </p:nvGraphicFramePr>
        <p:xfrm>
          <a:off x="3382178" y="2110913"/>
          <a:ext cx="5761822" cy="4617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49457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コンテンツ プレースホルダー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8911294"/>
              </p:ext>
            </p:extLst>
          </p:nvPr>
        </p:nvGraphicFramePr>
        <p:xfrm>
          <a:off x="468000" y="1859312"/>
          <a:ext cx="432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コンテンツ プレースホルダー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6127773"/>
              </p:ext>
            </p:extLst>
          </p:nvPr>
        </p:nvGraphicFramePr>
        <p:xfrm>
          <a:off x="4572000" y="1845108"/>
          <a:ext cx="4318469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タイトル 1"/>
          <p:cNvSpPr txBox="1">
            <a:spLocks/>
          </p:cNvSpPr>
          <p:nvPr/>
        </p:nvSpPr>
        <p:spPr>
          <a:xfrm>
            <a:off x="1081376" y="129759"/>
            <a:ext cx="6981248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3200" b="1" kern="1200" cap="all" spc="1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defRPr>
            </a:lvl1pPr>
          </a:lstStyle>
          <a:p>
            <a:pPr algn="ctr"/>
            <a:r>
              <a:rPr lang="ja-JP" altLang="en-US" sz="2600" i="1" dirty="0">
                <a:solidFill>
                  <a:srgbClr val="00873C"/>
                </a:solidFill>
                <a:latin typeface="ＭＳ Ｐゴシック"/>
              </a:rPr>
              <a:t>脳死下臓器提供のきっかけ</a:t>
            </a:r>
            <a:endParaRPr lang="en-US" altLang="ja-JP" sz="2600" i="1" dirty="0">
              <a:solidFill>
                <a:srgbClr val="00873C"/>
              </a:solidFill>
              <a:latin typeface="ＭＳ Ｐゴシック"/>
            </a:endParaRPr>
          </a:p>
          <a:p>
            <a:pPr algn="ctr"/>
            <a:r>
              <a:rPr lang="ja-JP" altLang="en-US" sz="2200" i="1" dirty="0">
                <a:solidFill>
                  <a:srgbClr val="00873C"/>
                </a:solidFill>
              </a:rPr>
              <a:t>（改正臓器移植法施行前後の比較）</a:t>
            </a:r>
            <a:endParaRPr lang="en-US" altLang="ja-JP" sz="2200" i="1" dirty="0">
              <a:solidFill>
                <a:srgbClr val="00873C"/>
              </a:solidFill>
            </a:endParaRPr>
          </a:p>
          <a:p>
            <a:pPr algn="ctr"/>
            <a:r>
              <a:rPr lang="ja-JP" altLang="en-US" sz="2200" i="1" dirty="0">
                <a:solidFill>
                  <a:srgbClr val="00873C"/>
                </a:solidFill>
              </a:rPr>
              <a:t>（</a:t>
            </a:r>
            <a:r>
              <a:rPr lang="en-US" altLang="ja-JP" sz="2200" i="1" dirty="0">
                <a:solidFill>
                  <a:srgbClr val="00873C"/>
                </a:solidFill>
              </a:rPr>
              <a:t>1997</a:t>
            </a:r>
            <a:r>
              <a:rPr lang="ja-JP" altLang="en-US" sz="2200" i="1" dirty="0">
                <a:solidFill>
                  <a:srgbClr val="00873C"/>
                </a:solidFill>
              </a:rPr>
              <a:t>年</a:t>
            </a:r>
            <a:r>
              <a:rPr lang="en-US" altLang="ja-JP" sz="2200" i="1" dirty="0">
                <a:solidFill>
                  <a:srgbClr val="00873C"/>
                </a:solidFill>
              </a:rPr>
              <a:t>10</a:t>
            </a:r>
            <a:r>
              <a:rPr lang="ja-JP" altLang="en-US" sz="2200" i="1" dirty="0">
                <a:solidFill>
                  <a:srgbClr val="00873C"/>
                </a:solidFill>
              </a:rPr>
              <a:t>月</a:t>
            </a:r>
            <a:r>
              <a:rPr lang="en-US" altLang="ja-JP" sz="2200" i="1" dirty="0">
                <a:solidFill>
                  <a:srgbClr val="00873C"/>
                </a:solidFill>
              </a:rPr>
              <a:t>16</a:t>
            </a:r>
            <a:r>
              <a:rPr lang="ja-JP" altLang="en-US" sz="2200" i="1" dirty="0">
                <a:solidFill>
                  <a:srgbClr val="00873C"/>
                </a:solidFill>
              </a:rPr>
              <a:t>日～</a:t>
            </a:r>
            <a:r>
              <a:rPr lang="en-US" altLang="ja-JP" sz="2200" i="1" dirty="0">
                <a:solidFill>
                  <a:srgbClr val="00873C"/>
                </a:solidFill>
              </a:rPr>
              <a:t>2023</a:t>
            </a:r>
            <a:r>
              <a:rPr lang="ja-JP" altLang="en-US" sz="2200" i="1" dirty="0">
                <a:solidFill>
                  <a:srgbClr val="00873C"/>
                </a:solidFill>
              </a:rPr>
              <a:t>年</a:t>
            </a:r>
            <a:r>
              <a:rPr lang="en-US" altLang="ja-JP" sz="2200" i="1" dirty="0">
                <a:solidFill>
                  <a:srgbClr val="00873C"/>
                </a:solidFill>
              </a:rPr>
              <a:t>12</a:t>
            </a:r>
            <a:r>
              <a:rPr lang="ja-JP" altLang="en-US" sz="2200" i="1" dirty="0">
                <a:solidFill>
                  <a:srgbClr val="00873C"/>
                </a:solidFill>
              </a:rPr>
              <a:t>月</a:t>
            </a:r>
            <a:r>
              <a:rPr lang="en-US" altLang="ja-JP" sz="2200" i="1" dirty="0">
                <a:solidFill>
                  <a:srgbClr val="00873C"/>
                </a:solidFill>
              </a:rPr>
              <a:t>31</a:t>
            </a:r>
            <a:r>
              <a:rPr lang="ja-JP" altLang="en-US" sz="2200" i="1" dirty="0">
                <a:solidFill>
                  <a:srgbClr val="00873C"/>
                </a:solidFill>
              </a:rPr>
              <a:t>日、提供</a:t>
            </a:r>
            <a:r>
              <a:rPr lang="en-US" altLang="ja-JP" sz="2200" i="1" dirty="0">
                <a:solidFill>
                  <a:srgbClr val="00873C"/>
                </a:solidFill>
              </a:rPr>
              <a:t>1,020</a:t>
            </a:r>
            <a:r>
              <a:rPr lang="ja-JP" altLang="en-US" sz="2200" i="1" dirty="0">
                <a:solidFill>
                  <a:srgbClr val="00873C"/>
                </a:solidFill>
              </a:rPr>
              <a:t>件）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483557" y="1710803"/>
            <a:ext cx="34451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ja-JP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1997</a:t>
            </a:r>
            <a:r>
              <a:rPr lang="ja-JP" altLang="en-US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16</a:t>
            </a:r>
            <a:r>
              <a:rPr lang="ja-JP" altLang="en-US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日～</a:t>
            </a:r>
            <a:r>
              <a:rPr lang="en-US" altLang="ja-JP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2010</a:t>
            </a:r>
            <a:r>
              <a:rPr lang="ja-JP" altLang="en-US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</a:t>
            </a:r>
            <a:r>
              <a:rPr lang="ja-JP" altLang="en-US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16</a:t>
            </a:r>
            <a:r>
              <a:rPr lang="ja-JP" altLang="en-US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　</a:t>
            </a:r>
            <a:r>
              <a:rPr lang="en-US" altLang="ja-JP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86</a:t>
            </a:r>
            <a:r>
              <a:rPr lang="ja-JP" altLang="en-US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件）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4857415" y="1710803"/>
            <a:ext cx="35349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ja-JP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2010</a:t>
            </a:r>
            <a:r>
              <a:rPr lang="ja-JP" altLang="en-US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</a:t>
            </a:r>
            <a:r>
              <a:rPr lang="ja-JP" altLang="en-US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17</a:t>
            </a:r>
            <a:r>
              <a:rPr lang="ja-JP" altLang="en-US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日～</a:t>
            </a:r>
            <a:r>
              <a:rPr lang="en-US" altLang="ja-JP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2023</a:t>
            </a:r>
            <a:r>
              <a:rPr lang="ja-JP" altLang="en-US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</a:t>
            </a:r>
            <a:r>
              <a:rPr lang="ja-JP" altLang="en-US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31</a:t>
            </a:r>
            <a:r>
              <a:rPr lang="ja-JP" altLang="en-US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　</a:t>
            </a:r>
            <a:r>
              <a:rPr lang="en-US" altLang="ja-JP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934</a:t>
            </a:r>
            <a:r>
              <a:rPr lang="ja-JP" altLang="en-US" sz="1400" dirty="0">
                <a:solidFill>
                  <a:srgbClr val="00873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件）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5506628" y="1324897"/>
            <a:ext cx="2236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2000" dirty="0">
                <a:solidFill>
                  <a:srgbClr val="00873C"/>
                </a:solidFill>
              </a:rPr>
              <a:t>【</a:t>
            </a:r>
            <a:r>
              <a:rPr lang="ja-JP" altLang="en-US" sz="2000" dirty="0">
                <a:solidFill>
                  <a:srgbClr val="00873C"/>
                </a:solidFill>
              </a:rPr>
              <a:t>改正法施行後</a:t>
            </a:r>
            <a:r>
              <a:rPr lang="en-US" altLang="ja-JP" sz="2000" dirty="0">
                <a:solidFill>
                  <a:srgbClr val="00873C"/>
                </a:solidFill>
              </a:rPr>
              <a:t>】</a:t>
            </a:r>
            <a:endParaRPr lang="ja-JP" altLang="en-US" sz="2000" dirty="0">
              <a:solidFill>
                <a:srgbClr val="00873C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087887" y="1324897"/>
            <a:ext cx="2236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2000" dirty="0">
                <a:solidFill>
                  <a:srgbClr val="00873C"/>
                </a:solidFill>
              </a:rPr>
              <a:t>【</a:t>
            </a:r>
            <a:r>
              <a:rPr lang="ja-JP" altLang="en-US" sz="2000" dirty="0">
                <a:solidFill>
                  <a:srgbClr val="00873C"/>
                </a:solidFill>
              </a:rPr>
              <a:t>改正法施行前</a:t>
            </a:r>
            <a:r>
              <a:rPr lang="en-US" altLang="ja-JP" sz="2000" dirty="0">
                <a:solidFill>
                  <a:srgbClr val="00873C"/>
                </a:solidFill>
              </a:rPr>
              <a:t>】</a:t>
            </a:r>
            <a:endParaRPr lang="ja-JP" altLang="en-US" sz="2000" dirty="0">
              <a:solidFill>
                <a:srgbClr val="0087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596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C4FA19-A55F-5CB6-DFDD-DFEE254D30EA}"/>
              </a:ext>
            </a:extLst>
          </p:cNvPr>
          <p:cNvSpPr txBox="1">
            <a:spLocks/>
          </p:cNvSpPr>
          <p:nvPr/>
        </p:nvSpPr>
        <p:spPr>
          <a:xfrm>
            <a:off x="1081376" y="129759"/>
            <a:ext cx="6981248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3200" b="1" kern="1200" cap="all" spc="1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defRPr>
            </a:lvl1pPr>
          </a:lstStyle>
          <a:p>
            <a:pPr algn="ctr"/>
            <a:r>
              <a:rPr lang="ja-JP" altLang="en-US" sz="2600" i="1" dirty="0">
                <a:solidFill>
                  <a:srgbClr val="00873C"/>
                </a:solidFill>
                <a:latin typeface="ＭＳ Ｐゴシック"/>
              </a:rPr>
              <a:t>脳死下臓器提供のきっかけ</a:t>
            </a:r>
            <a:endParaRPr lang="en-US" altLang="ja-JP" sz="2600" i="1" dirty="0">
              <a:solidFill>
                <a:srgbClr val="00873C"/>
              </a:solidFill>
              <a:latin typeface="ＭＳ Ｐゴシック"/>
            </a:endParaRPr>
          </a:p>
          <a:p>
            <a:pPr algn="ctr"/>
            <a:r>
              <a:rPr lang="ja-JP" altLang="en-US" sz="2200" i="1" dirty="0">
                <a:solidFill>
                  <a:srgbClr val="00873C"/>
                </a:solidFill>
              </a:rPr>
              <a:t>（改正臓器移植法施行後の比較）</a:t>
            </a:r>
            <a:endParaRPr lang="en-US" altLang="ja-JP" sz="2200" i="1" dirty="0">
              <a:solidFill>
                <a:srgbClr val="00873C"/>
              </a:solidFill>
            </a:endParaRPr>
          </a:p>
          <a:p>
            <a:pPr algn="ctr"/>
            <a:r>
              <a:rPr lang="ja-JP" altLang="en-US" sz="2200" i="1" dirty="0">
                <a:solidFill>
                  <a:srgbClr val="00873C"/>
                </a:solidFill>
              </a:rPr>
              <a:t>（</a:t>
            </a:r>
            <a:r>
              <a:rPr lang="en-US" altLang="ja-JP" sz="2200" i="1" dirty="0">
                <a:solidFill>
                  <a:srgbClr val="00873C"/>
                </a:solidFill>
              </a:rPr>
              <a:t>2010</a:t>
            </a:r>
            <a:r>
              <a:rPr lang="ja-JP" altLang="en-US" sz="2200" i="1" dirty="0">
                <a:solidFill>
                  <a:srgbClr val="00873C"/>
                </a:solidFill>
              </a:rPr>
              <a:t>年</a:t>
            </a:r>
            <a:r>
              <a:rPr lang="en-US" altLang="ja-JP" sz="2200" i="1" dirty="0">
                <a:solidFill>
                  <a:srgbClr val="00873C"/>
                </a:solidFill>
              </a:rPr>
              <a:t>7</a:t>
            </a:r>
            <a:r>
              <a:rPr lang="ja-JP" altLang="en-US" sz="2200" i="1" dirty="0">
                <a:solidFill>
                  <a:srgbClr val="00873C"/>
                </a:solidFill>
              </a:rPr>
              <a:t>月</a:t>
            </a:r>
            <a:r>
              <a:rPr lang="en-US" altLang="ja-JP" sz="2200" i="1" dirty="0">
                <a:solidFill>
                  <a:srgbClr val="00873C"/>
                </a:solidFill>
              </a:rPr>
              <a:t>17</a:t>
            </a:r>
            <a:r>
              <a:rPr lang="ja-JP" altLang="en-US" sz="2200" i="1" dirty="0">
                <a:solidFill>
                  <a:srgbClr val="00873C"/>
                </a:solidFill>
              </a:rPr>
              <a:t>日～</a:t>
            </a:r>
            <a:r>
              <a:rPr lang="en-US" altLang="ja-JP" sz="2200" i="1" dirty="0">
                <a:solidFill>
                  <a:srgbClr val="00873C"/>
                </a:solidFill>
              </a:rPr>
              <a:t>2023</a:t>
            </a:r>
            <a:r>
              <a:rPr lang="ja-JP" altLang="en-US" sz="2200" i="1" dirty="0">
                <a:solidFill>
                  <a:srgbClr val="00873C"/>
                </a:solidFill>
              </a:rPr>
              <a:t>年</a:t>
            </a:r>
            <a:r>
              <a:rPr lang="en-US" altLang="ja-JP" sz="2200" i="1" dirty="0">
                <a:solidFill>
                  <a:srgbClr val="00873C"/>
                </a:solidFill>
              </a:rPr>
              <a:t>12</a:t>
            </a:r>
            <a:r>
              <a:rPr lang="ja-JP" altLang="en-US" sz="2200" i="1" dirty="0">
                <a:solidFill>
                  <a:srgbClr val="00873C"/>
                </a:solidFill>
              </a:rPr>
              <a:t>月</a:t>
            </a:r>
            <a:r>
              <a:rPr lang="en-US" altLang="ja-JP" sz="2200" i="1" dirty="0">
                <a:solidFill>
                  <a:srgbClr val="00873C"/>
                </a:solidFill>
              </a:rPr>
              <a:t>31</a:t>
            </a:r>
            <a:r>
              <a:rPr lang="ja-JP" altLang="en-US" sz="2200" i="1" dirty="0">
                <a:solidFill>
                  <a:srgbClr val="00873C"/>
                </a:solidFill>
              </a:rPr>
              <a:t>日、提供</a:t>
            </a:r>
            <a:r>
              <a:rPr lang="en-US" altLang="ja-JP" sz="2200" i="1" dirty="0">
                <a:solidFill>
                  <a:srgbClr val="00873C"/>
                </a:solidFill>
              </a:rPr>
              <a:t>934</a:t>
            </a:r>
            <a:r>
              <a:rPr lang="ja-JP" altLang="en-US" sz="2200" i="1" dirty="0">
                <a:solidFill>
                  <a:srgbClr val="00873C"/>
                </a:solidFill>
              </a:rPr>
              <a:t>件）</a:t>
            </a:r>
          </a:p>
        </p:txBody>
      </p:sp>
      <p:graphicFrame>
        <p:nvGraphicFramePr>
          <p:cNvPr id="5" name="コンテンツ プレースホルダー 13">
            <a:extLst>
              <a:ext uri="{FF2B5EF4-FFF2-40B4-BE49-F238E27FC236}">
                <a16:creationId xmlns:a16="http://schemas.microsoft.com/office/drawing/2014/main" id="{CA33F8D6-E83E-800D-AF13-79D4FDBBB9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017415"/>
              </p:ext>
            </p:extLst>
          </p:nvPr>
        </p:nvGraphicFramePr>
        <p:xfrm>
          <a:off x="161925" y="1222219"/>
          <a:ext cx="8851377" cy="5187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9">
            <a:extLst>
              <a:ext uri="{FF2B5EF4-FFF2-40B4-BE49-F238E27FC236}">
                <a16:creationId xmlns:a16="http://schemas.microsoft.com/office/drawing/2014/main" id="{8AA33D83-D29C-E824-7206-25D62100A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6761" y="5635781"/>
            <a:ext cx="49396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ja-JP" altLang="en-US" sz="1200" dirty="0">
                <a:latin typeface="ＭＳ Ｐゴシック" pitchFamily="50" charset="-128"/>
              </a:rPr>
              <a:t>（年）</a:t>
            </a:r>
          </a:p>
        </p:txBody>
      </p:sp>
      <p:sp>
        <p:nvSpPr>
          <p:cNvPr id="4" name="Text Box 10">
            <a:extLst>
              <a:ext uri="{FF2B5EF4-FFF2-40B4-BE49-F238E27FC236}">
                <a16:creationId xmlns:a16="http://schemas.microsoft.com/office/drawing/2014/main" id="{D7BF5459-5122-F4E7-F961-C1EFFC6703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697" y="914442"/>
            <a:ext cx="6096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ja-JP" altLang="en-US" sz="1400" dirty="0"/>
              <a:t>（件）</a:t>
            </a:r>
          </a:p>
        </p:txBody>
      </p:sp>
    </p:spTree>
    <p:extLst>
      <p:ext uri="{BB962C8B-B14F-4D97-AF65-F5344CB8AC3E}">
        <p14:creationId xmlns:p14="http://schemas.microsoft.com/office/powerpoint/2010/main" val="841263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グラフ 4"/>
          <p:cNvGraphicFramePr/>
          <p:nvPr/>
        </p:nvGraphicFramePr>
        <p:xfrm>
          <a:off x="804332" y="924362"/>
          <a:ext cx="7535333" cy="528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タイトル 1"/>
          <p:cNvSpPr txBox="1">
            <a:spLocks/>
          </p:cNvSpPr>
          <p:nvPr/>
        </p:nvSpPr>
        <p:spPr>
          <a:xfrm>
            <a:off x="926972" y="132362"/>
            <a:ext cx="7290054" cy="7920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3200" b="1" kern="1200" cap="all" spc="1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defRPr>
            </a:lvl1pPr>
          </a:lstStyle>
          <a:p>
            <a:pPr algn="ctr"/>
            <a:r>
              <a:rPr lang="ja-JP" altLang="en-US" sz="2600" i="1" dirty="0">
                <a:solidFill>
                  <a:srgbClr val="00873C"/>
                </a:solidFill>
              </a:rPr>
              <a:t>脳死下臓器提供者の内訳</a:t>
            </a:r>
            <a:br>
              <a:rPr lang="ja-JP" altLang="en-US" sz="2600" i="1" dirty="0">
                <a:solidFill>
                  <a:srgbClr val="00873C"/>
                </a:solidFill>
              </a:rPr>
            </a:br>
            <a:r>
              <a:rPr lang="ja-JP" altLang="en-US" sz="2200" i="1" dirty="0">
                <a:solidFill>
                  <a:srgbClr val="00873C"/>
                </a:solidFill>
              </a:rPr>
              <a:t>（</a:t>
            </a:r>
            <a:r>
              <a:rPr lang="en-US" altLang="ja-JP" sz="2200" i="1" dirty="0">
                <a:solidFill>
                  <a:srgbClr val="00873C"/>
                </a:solidFill>
              </a:rPr>
              <a:t>1997</a:t>
            </a:r>
            <a:r>
              <a:rPr lang="ja-JP" altLang="en-US" sz="2200" i="1" dirty="0">
                <a:solidFill>
                  <a:srgbClr val="00873C"/>
                </a:solidFill>
              </a:rPr>
              <a:t>年</a:t>
            </a:r>
            <a:r>
              <a:rPr lang="en-US" altLang="ja-JP" sz="2200" i="1" dirty="0">
                <a:solidFill>
                  <a:srgbClr val="00873C"/>
                </a:solidFill>
              </a:rPr>
              <a:t>10</a:t>
            </a:r>
            <a:r>
              <a:rPr lang="ja-JP" altLang="en-US" sz="2200" i="1" dirty="0">
                <a:solidFill>
                  <a:srgbClr val="00873C"/>
                </a:solidFill>
              </a:rPr>
              <a:t>月</a:t>
            </a:r>
            <a:r>
              <a:rPr lang="en-US" altLang="ja-JP" sz="2200" i="1" dirty="0">
                <a:solidFill>
                  <a:srgbClr val="00873C"/>
                </a:solidFill>
              </a:rPr>
              <a:t>16</a:t>
            </a:r>
            <a:r>
              <a:rPr lang="ja-JP" altLang="en-US" sz="2200" i="1" dirty="0">
                <a:solidFill>
                  <a:srgbClr val="00873C"/>
                </a:solidFill>
              </a:rPr>
              <a:t>日～</a:t>
            </a:r>
            <a:r>
              <a:rPr lang="en-US" altLang="ja-JP" sz="2200" i="1" dirty="0">
                <a:solidFill>
                  <a:srgbClr val="00873C"/>
                </a:solidFill>
              </a:rPr>
              <a:t> 2023</a:t>
            </a:r>
            <a:r>
              <a:rPr lang="ja-JP" altLang="en-US" sz="2200" i="1" dirty="0">
                <a:solidFill>
                  <a:srgbClr val="00873C"/>
                </a:solidFill>
              </a:rPr>
              <a:t>年</a:t>
            </a:r>
            <a:r>
              <a:rPr lang="en-US" altLang="ja-JP" sz="2200" i="1" dirty="0">
                <a:solidFill>
                  <a:srgbClr val="00873C"/>
                </a:solidFill>
              </a:rPr>
              <a:t>12</a:t>
            </a:r>
            <a:r>
              <a:rPr lang="ja-JP" altLang="en-US" sz="2200" i="1" dirty="0">
                <a:solidFill>
                  <a:srgbClr val="00873C"/>
                </a:solidFill>
              </a:rPr>
              <a:t>月</a:t>
            </a:r>
            <a:r>
              <a:rPr lang="en-US" altLang="ja-JP" sz="2200" i="1" dirty="0">
                <a:solidFill>
                  <a:srgbClr val="00873C"/>
                </a:solidFill>
              </a:rPr>
              <a:t>31</a:t>
            </a:r>
            <a:r>
              <a:rPr lang="ja-JP" altLang="en-US" sz="2200" i="1" dirty="0">
                <a:solidFill>
                  <a:srgbClr val="00873C"/>
                </a:solidFill>
              </a:rPr>
              <a:t>日、提供</a:t>
            </a:r>
            <a:r>
              <a:rPr lang="en-US" altLang="ja-JP" sz="2200" i="1" dirty="0">
                <a:solidFill>
                  <a:srgbClr val="00873C"/>
                </a:solidFill>
              </a:rPr>
              <a:t>1,020</a:t>
            </a:r>
            <a:r>
              <a:rPr lang="ja-JP" altLang="en-US" sz="2200" i="1" dirty="0">
                <a:solidFill>
                  <a:srgbClr val="00873C"/>
                </a:solidFill>
              </a:rPr>
              <a:t>件）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81693" y="881387"/>
            <a:ext cx="274170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200" dirty="0">
                <a:solidFill>
                  <a:srgbClr val="00873C"/>
                </a:solidFill>
              </a:rPr>
              <a:t>【 </a:t>
            </a:r>
            <a:r>
              <a:rPr lang="ja-JP" altLang="en-US" sz="2200" dirty="0">
                <a:solidFill>
                  <a:srgbClr val="00873C"/>
                </a:solidFill>
              </a:rPr>
              <a:t>地 域 </a:t>
            </a:r>
            <a:r>
              <a:rPr lang="en-US" altLang="ja-JP" sz="2200" dirty="0">
                <a:solidFill>
                  <a:srgbClr val="00873C"/>
                </a:solidFill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2081810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グラフ 4"/>
          <p:cNvGraphicFramePr/>
          <p:nvPr/>
        </p:nvGraphicFramePr>
        <p:xfrm>
          <a:off x="681694" y="927100"/>
          <a:ext cx="7535333" cy="528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47596" y="927100"/>
            <a:ext cx="274170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200" dirty="0">
                <a:solidFill>
                  <a:srgbClr val="00873C"/>
                </a:solidFill>
              </a:rPr>
              <a:t>【 </a:t>
            </a:r>
            <a:r>
              <a:rPr lang="ja-JP" altLang="en-US" sz="2200" dirty="0">
                <a:solidFill>
                  <a:srgbClr val="00873C"/>
                </a:solidFill>
              </a:rPr>
              <a:t>性 別 </a:t>
            </a:r>
            <a:r>
              <a:rPr lang="en-US" altLang="ja-JP" sz="2200" dirty="0">
                <a:solidFill>
                  <a:srgbClr val="00873C"/>
                </a:solidFill>
              </a:rPr>
              <a:t>】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926973" y="135100"/>
            <a:ext cx="7290054" cy="7920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3200" b="1" kern="1200" cap="all" spc="1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defRPr>
            </a:lvl1pPr>
          </a:lstStyle>
          <a:p>
            <a:pPr algn="ctr"/>
            <a:r>
              <a:rPr lang="ja-JP" altLang="en-US" sz="2600" i="1" dirty="0">
                <a:solidFill>
                  <a:srgbClr val="00873C"/>
                </a:solidFill>
              </a:rPr>
              <a:t>脳死下臓器提供者の内訳</a:t>
            </a:r>
            <a:br>
              <a:rPr lang="ja-JP" altLang="en-US" sz="2600" i="1" dirty="0">
                <a:solidFill>
                  <a:srgbClr val="00873C"/>
                </a:solidFill>
              </a:rPr>
            </a:br>
            <a:r>
              <a:rPr lang="ja-JP" altLang="en-US" sz="2200" i="1" dirty="0">
                <a:solidFill>
                  <a:srgbClr val="00873C"/>
                </a:solidFill>
              </a:rPr>
              <a:t>（</a:t>
            </a:r>
            <a:r>
              <a:rPr lang="en-US" altLang="ja-JP" sz="2200" i="1" dirty="0">
                <a:solidFill>
                  <a:srgbClr val="00873C"/>
                </a:solidFill>
              </a:rPr>
              <a:t>1997</a:t>
            </a:r>
            <a:r>
              <a:rPr lang="ja-JP" altLang="en-US" sz="2200" i="1" dirty="0">
                <a:solidFill>
                  <a:srgbClr val="00873C"/>
                </a:solidFill>
              </a:rPr>
              <a:t>年</a:t>
            </a:r>
            <a:r>
              <a:rPr lang="en-US" altLang="ja-JP" sz="2200" i="1" dirty="0">
                <a:solidFill>
                  <a:srgbClr val="00873C"/>
                </a:solidFill>
              </a:rPr>
              <a:t>10</a:t>
            </a:r>
            <a:r>
              <a:rPr lang="ja-JP" altLang="en-US" sz="2200" i="1" dirty="0">
                <a:solidFill>
                  <a:srgbClr val="00873C"/>
                </a:solidFill>
              </a:rPr>
              <a:t>月</a:t>
            </a:r>
            <a:r>
              <a:rPr lang="en-US" altLang="ja-JP" sz="2200" i="1" dirty="0">
                <a:solidFill>
                  <a:srgbClr val="00873C"/>
                </a:solidFill>
              </a:rPr>
              <a:t>16</a:t>
            </a:r>
            <a:r>
              <a:rPr lang="ja-JP" altLang="en-US" sz="2200" i="1" dirty="0">
                <a:solidFill>
                  <a:srgbClr val="00873C"/>
                </a:solidFill>
              </a:rPr>
              <a:t>日～</a:t>
            </a:r>
            <a:r>
              <a:rPr lang="en-US" altLang="ja-JP" sz="2200" i="1" dirty="0">
                <a:solidFill>
                  <a:srgbClr val="00873C"/>
                </a:solidFill>
              </a:rPr>
              <a:t> 2023</a:t>
            </a:r>
            <a:r>
              <a:rPr lang="ja-JP" altLang="en-US" sz="2200" i="1" dirty="0">
                <a:solidFill>
                  <a:srgbClr val="00873C"/>
                </a:solidFill>
              </a:rPr>
              <a:t>年</a:t>
            </a:r>
            <a:r>
              <a:rPr lang="en-US" altLang="ja-JP" sz="2200" i="1" dirty="0">
                <a:solidFill>
                  <a:srgbClr val="00873C"/>
                </a:solidFill>
              </a:rPr>
              <a:t>12</a:t>
            </a:r>
            <a:r>
              <a:rPr lang="ja-JP" altLang="en-US" sz="2200" i="1" dirty="0">
                <a:solidFill>
                  <a:srgbClr val="00873C"/>
                </a:solidFill>
              </a:rPr>
              <a:t>月</a:t>
            </a:r>
            <a:r>
              <a:rPr lang="en-US" altLang="ja-JP" sz="2200" i="1" dirty="0">
                <a:solidFill>
                  <a:srgbClr val="00873C"/>
                </a:solidFill>
              </a:rPr>
              <a:t>31</a:t>
            </a:r>
            <a:r>
              <a:rPr lang="ja-JP" altLang="en-US" sz="2200" i="1" dirty="0">
                <a:solidFill>
                  <a:srgbClr val="00873C"/>
                </a:solidFill>
              </a:rPr>
              <a:t>日、提供</a:t>
            </a:r>
            <a:r>
              <a:rPr lang="en-US" altLang="ja-JP" sz="2200" i="1" dirty="0">
                <a:solidFill>
                  <a:srgbClr val="00873C"/>
                </a:solidFill>
              </a:rPr>
              <a:t>1,020</a:t>
            </a:r>
            <a:r>
              <a:rPr lang="ja-JP" altLang="en-US" sz="2200" i="1" dirty="0">
                <a:solidFill>
                  <a:srgbClr val="00873C"/>
                </a:solidFill>
              </a:rPr>
              <a:t>件）</a:t>
            </a:r>
          </a:p>
        </p:txBody>
      </p:sp>
    </p:spTree>
    <p:extLst>
      <p:ext uri="{BB962C8B-B14F-4D97-AF65-F5344CB8AC3E}">
        <p14:creationId xmlns:p14="http://schemas.microsoft.com/office/powerpoint/2010/main" val="54494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グラフ 4"/>
          <p:cNvGraphicFramePr/>
          <p:nvPr/>
        </p:nvGraphicFramePr>
        <p:xfrm>
          <a:off x="613423" y="1010188"/>
          <a:ext cx="8238067" cy="5451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47596" y="927100"/>
            <a:ext cx="135394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200" dirty="0">
                <a:solidFill>
                  <a:srgbClr val="00873C"/>
                </a:solidFill>
              </a:rPr>
              <a:t>【 </a:t>
            </a:r>
            <a:r>
              <a:rPr lang="ja-JP" altLang="en-US" sz="2200" dirty="0">
                <a:solidFill>
                  <a:srgbClr val="00873C"/>
                </a:solidFill>
              </a:rPr>
              <a:t>年 齢 </a:t>
            </a:r>
            <a:r>
              <a:rPr lang="en-US" altLang="ja-JP" sz="2200" dirty="0">
                <a:solidFill>
                  <a:srgbClr val="00873C"/>
                </a:solidFill>
              </a:rPr>
              <a:t>】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884167" y="1429513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/>
              <a:t>※</a:t>
            </a:r>
            <a:endParaRPr kumimoji="1" lang="ja-JP" altLang="en-US" sz="11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689416" y="6461578"/>
            <a:ext cx="38523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※</a:t>
            </a:r>
            <a:r>
              <a:rPr kumimoji="1" lang="ja-JP" altLang="en-US" sz="1100" dirty="0"/>
              <a:t>公表していない、もしくは区分できない形での公表事例</a:t>
            </a: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926973" y="123808"/>
            <a:ext cx="7290054" cy="7920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3200" b="1" kern="1200" cap="all" spc="1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defRPr>
            </a:lvl1pPr>
          </a:lstStyle>
          <a:p>
            <a:pPr algn="ctr"/>
            <a:r>
              <a:rPr lang="ja-JP" altLang="en-US" sz="2600" i="1" dirty="0">
                <a:solidFill>
                  <a:srgbClr val="00873C"/>
                </a:solidFill>
              </a:rPr>
              <a:t>脳死下臓器提供者の内訳</a:t>
            </a:r>
            <a:br>
              <a:rPr lang="ja-JP" altLang="en-US" sz="2600" i="1" dirty="0">
                <a:solidFill>
                  <a:srgbClr val="00873C"/>
                </a:solidFill>
              </a:rPr>
            </a:br>
            <a:r>
              <a:rPr lang="ja-JP" altLang="en-US" sz="2200" i="1" dirty="0">
                <a:solidFill>
                  <a:srgbClr val="00873C"/>
                </a:solidFill>
              </a:rPr>
              <a:t>（</a:t>
            </a:r>
            <a:r>
              <a:rPr lang="en-US" altLang="ja-JP" sz="2200" i="1" dirty="0">
                <a:solidFill>
                  <a:srgbClr val="00873C"/>
                </a:solidFill>
              </a:rPr>
              <a:t>1997</a:t>
            </a:r>
            <a:r>
              <a:rPr lang="ja-JP" altLang="en-US" sz="2200" i="1" dirty="0">
                <a:solidFill>
                  <a:srgbClr val="00873C"/>
                </a:solidFill>
              </a:rPr>
              <a:t>年</a:t>
            </a:r>
            <a:r>
              <a:rPr lang="en-US" altLang="ja-JP" sz="2200" i="1" dirty="0">
                <a:solidFill>
                  <a:srgbClr val="00873C"/>
                </a:solidFill>
              </a:rPr>
              <a:t>10</a:t>
            </a:r>
            <a:r>
              <a:rPr lang="ja-JP" altLang="en-US" sz="2200" i="1" dirty="0">
                <a:solidFill>
                  <a:srgbClr val="00873C"/>
                </a:solidFill>
              </a:rPr>
              <a:t>月</a:t>
            </a:r>
            <a:r>
              <a:rPr lang="en-US" altLang="ja-JP" sz="2200" i="1" dirty="0">
                <a:solidFill>
                  <a:srgbClr val="00873C"/>
                </a:solidFill>
              </a:rPr>
              <a:t>16</a:t>
            </a:r>
            <a:r>
              <a:rPr lang="ja-JP" altLang="en-US" sz="2200" i="1" dirty="0">
                <a:solidFill>
                  <a:srgbClr val="00873C"/>
                </a:solidFill>
              </a:rPr>
              <a:t>日～</a:t>
            </a:r>
            <a:r>
              <a:rPr lang="en-US" altLang="ja-JP" sz="2200" i="1" dirty="0">
                <a:solidFill>
                  <a:srgbClr val="00873C"/>
                </a:solidFill>
              </a:rPr>
              <a:t> 2023</a:t>
            </a:r>
            <a:r>
              <a:rPr lang="ja-JP" altLang="en-US" sz="2200" i="1" dirty="0">
                <a:solidFill>
                  <a:srgbClr val="00873C"/>
                </a:solidFill>
              </a:rPr>
              <a:t>年</a:t>
            </a:r>
            <a:r>
              <a:rPr lang="en-US" altLang="ja-JP" sz="2200" i="1" dirty="0">
                <a:solidFill>
                  <a:srgbClr val="00873C"/>
                </a:solidFill>
              </a:rPr>
              <a:t>12</a:t>
            </a:r>
            <a:r>
              <a:rPr lang="ja-JP" altLang="en-US" sz="2200" i="1" dirty="0">
                <a:solidFill>
                  <a:srgbClr val="00873C"/>
                </a:solidFill>
              </a:rPr>
              <a:t>月</a:t>
            </a:r>
            <a:r>
              <a:rPr lang="en-US" altLang="ja-JP" sz="2200" i="1" dirty="0">
                <a:solidFill>
                  <a:srgbClr val="00873C"/>
                </a:solidFill>
              </a:rPr>
              <a:t>31</a:t>
            </a:r>
            <a:r>
              <a:rPr lang="ja-JP" altLang="en-US" sz="2200" i="1" dirty="0">
                <a:solidFill>
                  <a:srgbClr val="00873C"/>
                </a:solidFill>
              </a:rPr>
              <a:t>日、提供</a:t>
            </a:r>
            <a:r>
              <a:rPr lang="en-US" altLang="ja-JP" sz="2200" i="1" dirty="0">
                <a:solidFill>
                  <a:srgbClr val="00873C"/>
                </a:solidFill>
              </a:rPr>
              <a:t>1,020</a:t>
            </a:r>
            <a:r>
              <a:rPr lang="ja-JP" altLang="en-US" sz="2200" i="1" dirty="0">
                <a:solidFill>
                  <a:srgbClr val="00873C"/>
                </a:solidFill>
              </a:rPr>
              <a:t>件）</a:t>
            </a:r>
          </a:p>
        </p:txBody>
      </p:sp>
    </p:spTree>
    <p:extLst>
      <p:ext uri="{BB962C8B-B14F-4D97-AF65-F5344CB8AC3E}">
        <p14:creationId xmlns:p14="http://schemas.microsoft.com/office/powerpoint/2010/main" val="26145421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TNW">
  <a:themeElements>
    <a:clrScheme name="JOTNW">
      <a:dk1>
        <a:srgbClr val="000000"/>
      </a:dk1>
      <a:lt1>
        <a:srgbClr val="FFFFFF"/>
      </a:lt1>
      <a:dk2>
        <a:srgbClr val="00823C"/>
      </a:dk2>
      <a:lt2>
        <a:srgbClr val="6EAA46"/>
      </a:lt2>
      <a:accent1>
        <a:srgbClr val="000082"/>
      </a:accent1>
      <a:accent2>
        <a:srgbClr val="3296B9"/>
      </a:accent2>
      <a:accent3>
        <a:srgbClr val="5A37AF"/>
      </a:accent3>
      <a:accent4>
        <a:srgbClr val="B40F64"/>
      </a:accent4>
      <a:accent5>
        <a:srgbClr val="F0A519"/>
      </a:accent5>
      <a:accent6>
        <a:srgbClr val="BE0000"/>
      </a:accent6>
      <a:hlink>
        <a:srgbClr val="0028F0"/>
      </a:hlink>
      <a:folHlink>
        <a:srgbClr val="0028F0"/>
      </a:folHlink>
    </a:clrScheme>
    <a:fontScheme name="JOTNW">
      <a:majorFont>
        <a:latin typeface="ＭＳ Ｐゴシック"/>
        <a:ea typeface="ＭＳ Ｐゴシック"/>
        <a:cs typeface=""/>
      </a:majorFont>
      <a:minorFont>
        <a:latin typeface="ＭＳ ゴシック"/>
        <a:ea typeface="ＭＳ ゴシック"/>
        <a:cs typeface=""/>
      </a:minorFont>
    </a:fontScheme>
    <a:fmtScheme name="インテグラル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OTNW" id="{3370C017-3252-4A80-8C2F-25FE8B0DCE2C}" vid="{944E9AAA-3287-4FAF-9D7D-E411E4AC7274}"/>
    </a:ext>
  </a:extLst>
</a:theme>
</file>

<file path=ppt/theme/theme2.xml><?xml version="1.0" encoding="utf-8"?>
<a:theme xmlns:a="http://schemas.openxmlformats.org/drawingml/2006/main" name="5_JOTNW">
  <a:themeElements>
    <a:clrScheme name="JOTNW">
      <a:dk1>
        <a:srgbClr val="000000"/>
      </a:dk1>
      <a:lt1>
        <a:srgbClr val="FFFFFF"/>
      </a:lt1>
      <a:dk2>
        <a:srgbClr val="00823C"/>
      </a:dk2>
      <a:lt2>
        <a:srgbClr val="6EAA46"/>
      </a:lt2>
      <a:accent1>
        <a:srgbClr val="000082"/>
      </a:accent1>
      <a:accent2>
        <a:srgbClr val="3296B9"/>
      </a:accent2>
      <a:accent3>
        <a:srgbClr val="5A37AF"/>
      </a:accent3>
      <a:accent4>
        <a:srgbClr val="B40F64"/>
      </a:accent4>
      <a:accent5>
        <a:srgbClr val="F0A519"/>
      </a:accent5>
      <a:accent6>
        <a:srgbClr val="BE0000"/>
      </a:accent6>
      <a:hlink>
        <a:srgbClr val="0028F0"/>
      </a:hlink>
      <a:folHlink>
        <a:srgbClr val="0028F0"/>
      </a:folHlink>
    </a:clrScheme>
    <a:fontScheme name="JOTNW">
      <a:majorFont>
        <a:latin typeface="ＭＳ Ｐゴシック"/>
        <a:ea typeface="ＭＳ Ｐゴシック"/>
        <a:cs typeface=""/>
      </a:majorFont>
      <a:minorFont>
        <a:latin typeface="ＭＳ ゴシック"/>
        <a:ea typeface="ＭＳ ゴシック"/>
        <a:cs typeface=""/>
      </a:minorFont>
    </a:fontScheme>
    <a:fmtScheme name="インテグラル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OTNW" id="{3370C017-3252-4A80-8C2F-25FE8B0DCE2C}" vid="{944E9AAA-3287-4FAF-9D7D-E411E4AC7274}"/>
    </a:ext>
  </a:extLst>
</a:theme>
</file>

<file path=ppt/theme/theme3.xml><?xml version="1.0" encoding="utf-8"?>
<a:theme xmlns:a="http://schemas.openxmlformats.org/drawingml/2006/main" name="1_JOTNW">
  <a:themeElements>
    <a:clrScheme name="JOTNW">
      <a:dk1>
        <a:srgbClr val="000000"/>
      </a:dk1>
      <a:lt1>
        <a:srgbClr val="FFFFFF"/>
      </a:lt1>
      <a:dk2>
        <a:srgbClr val="00823C"/>
      </a:dk2>
      <a:lt2>
        <a:srgbClr val="6EAA46"/>
      </a:lt2>
      <a:accent1>
        <a:srgbClr val="000082"/>
      </a:accent1>
      <a:accent2>
        <a:srgbClr val="3296B9"/>
      </a:accent2>
      <a:accent3>
        <a:srgbClr val="5A37AF"/>
      </a:accent3>
      <a:accent4>
        <a:srgbClr val="B40F64"/>
      </a:accent4>
      <a:accent5>
        <a:srgbClr val="F0A519"/>
      </a:accent5>
      <a:accent6>
        <a:srgbClr val="BE0000"/>
      </a:accent6>
      <a:hlink>
        <a:srgbClr val="0028F0"/>
      </a:hlink>
      <a:folHlink>
        <a:srgbClr val="0028F0"/>
      </a:folHlink>
    </a:clrScheme>
    <a:fontScheme name="JOTNW">
      <a:majorFont>
        <a:latin typeface="ＭＳ Ｐゴシック"/>
        <a:ea typeface="ＭＳ Ｐゴシック"/>
        <a:cs typeface=""/>
      </a:majorFont>
      <a:minorFont>
        <a:latin typeface="ＭＳ ゴシック"/>
        <a:ea typeface="ＭＳ ゴシック"/>
        <a:cs typeface=""/>
      </a:minorFont>
    </a:fontScheme>
    <a:fmtScheme name="インテグラル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OTNW" id="{3370C017-3252-4A80-8C2F-25FE8B0DCE2C}" vid="{944E9AAA-3287-4FAF-9D7D-E411E4AC7274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4367</TotalTime>
  <Words>1557</Words>
  <Application>Microsoft Office PowerPoint</Application>
  <PresentationFormat>画面に合わせる (4:3)</PresentationFormat>
  <Paragraphs>696</Paragraphs>
  <Slides>16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16</vt:i4>
      </vt:variant>
    </vt:vector>
  </HeadingPairs>
  <TitlesOfParts>
    <vt:vector size="27" baseType="lpstr">
      <vt:lpstr>ＭＳ Ｐゴシック</vt:lpstr>
      <vt:lpstr>MS UI Gothic</vt:lpstr>
      <vt:lpstr>ＭＳ ゴシック</vt:lpstr>
      <vt:lpstr>Arial</vt:lpstr>
      <vt:lpstr>Arial Rounded MT Bold</vt:lpstr>
      <vt:lpstr>Calibri</vt:lpstr>
      <vt:lpstr>Tw Cen MT</vt:lpstr>
      <vt:lpstr>Wingdings 3</vt:lpstr>
      <vt:lpstr>JOTNW</vt:lpstr>
      <vt:lpstr>5_JOTNW</vt:lpstr>
      <vt:lpstr>1_JOTNW</vt:lpstr>
      <vt:lpstr>PowerPoint プレゼンテーション</vt:lpstr>
      <vt:lpstr>PowerPoint プレゼンテーション</vt:lpstr>
      <vt:lpstr>脳死下臓器提供件数の推移と意思表示 （1997年10月16日～2023年12月31日、提供1,020件）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k-001</dc:creator>
  <cp:lastModifiedBy>ju-ashikari</cp:lastModifiedBy>
  <cp:revision>345</cp:revision>
  <cp:lastPrinted>2024-02-16T09:12:15Z</cp:lastPrinted>
  <dcterms:created xsi:type="dcterms:W3CDTF">2014-03-28T07:30:46Z</dcterms:created>
  <dcterms:modified xsi:type="dcterms:W3CDTF">2024-02-18T12:31:42Z</dcterms:modified>
</cp:coreProperties>
</file>